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  <p:sldId id="384" r:id="rId136"/>
    <p:sldId id="385" r:id="rId137"/>
    <p:sldId id="386" r:id="rId138"/>
    <p:sldId id="387" r:id="rId139"/>
    <p:sldId id="388" r:id="rId140"/>
    <p:sldId id="389" r:id="rId141"/>
    <p:sldId id="390" r:id="rId142"/>
    <p:sldId id="391" r:id="rId143"/>
    <p:sldId id="392" r:id="rId144"/>
    <p:sldId id="393" r:id="rId145"/>
    <p:sldId id="394" r:id="rId146"/>
    <p:sldId id="395" r:id="rId147"/>
    <p:sldId id="396" r:id="rId148"/>
    <p:sldId id="397" r:id="rId149"/>
    <p:sldId id="398" r:id="rId150"/>
    <p:sldId id="399" r:id="rId151"/>
    <p:sldId id="400" r:id="rId152"/>
    <p:sldId id="401" r:id="rId153"/>
    <p:sldId id="402" r:id="rId154"/>
    <p:sldId id="403" r:id="rId155"/>
    <p:sldId id="404" r:id="rId156"/>
    <p:sldId id="405" r:id="rId157"/>
    <p:sldId id="406" r:id="rId158"/>
    <p:sldId id="407" r:id="rId15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000000"/>
        </a:solidFill>
        <a:effectLst/>
        <a:uFillTx/>
        <a:latin typeface="Druk Medium"/>
        <a:ea typeface="Druk Medium"/>
        <a:cs typeface="Druk Medium"/>
        <a:sym typeface="Druk Medium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000000"/>
        </a:solidFill>
        <a:effectLst/>
        <a:uFillTx/>
        <a:latin typeface="Druk Medium"/>
        <a:ea typeface="Druk Medium"/>
        <a:cs typeface="Druk Medium"/>
        <a:sym typeface="Druk Medium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000000"/>
        </a:solidFill>
        <a:effectLst/>
        <a:uFillTx/>
        <a:latin typeface="Druk Medium"/>
        <a:ea typeface="Druk Medium"/>
        <a:cs typeface="Druk Medium"/>
        <a:sym typeface="Druk Medium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000000"/>
        </a:solidFill>
        <a:effectLst/>
        <a:uFillTx/>
        <a:latin typeface="Druk Medium"/>
        <a:ea typeface="Druk Medium"/>
        <a:cs typeface="Druk Medium"/>
        <a:sym typeface="Druk Medium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000000"/>
        </a:solidFill>
        <a:effectLst/>
        <a:uFillTx/>
        <a:latin typeface="Druk Medium"/>
        <a:ea typeface="Druk Medium"/>
        <a:cs typeface="Druk Medium"/>
        <a:sym typeface="Druk Medium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000000"/>
        </a:solidFill>
        <a:effectLst/>
        <a:uFillTx/>
        <a:latin typeface="Druk Medium"/>
        <a:ea typeface="Druk Medium"/>
        <a:cs typeface="Druk Medium"/>
        <a:sym typeface="Druk Medium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000000"/>
        </a:solidFill>
        <a:effectLst/>
        <a:uFillTx/>
        <a:latin typeface="Druk Medium"/>
        <a:ea typeface="Druk Medium"/>
        <a:cs typeface="Druk Medium"/>
        <a:sym typeface="Druk Medium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000000"/>
        </a:solidFill>
        <a:effectLst/>
        <a:uFillTx/>
        <a:latin typeface="Druk Medium"/>
        <a:ea typeface="Druk Medium"/>
        <a:cs typeface="Druk Medium"/>
        <a:sym typeface="Druk Medium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000000"/>
        </a:solidFill>
        <a:effectLst/>
        <a:uFillTx/>
        <a:latin typeface="Druk Medium"/>
        <a:ea typeface="Druk Medium"/>
        <a:cs typeface="Druk Medium"/>
        <a:sym typeface="Druk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Druk Medium"/>
          <a:ea typeface="Druk Medium"/>
          <a:cs typeface="Druk Medium"/>
        </a:font>
        <a:srgbClr val="000000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rgbClr val="CAE8FB"/>
          </a:solidFill>
        </a:fill>
      </a:tcStyle>
    </a:wholeTbl>
    <a:band2H>
      <a:tcTxStyle b="def" i="def"/>
      <a:tcStyle>
        <a:tcBdr/>
        <a:fill>
          <a:solidFill>
            <a:srgbClr val="E6F4FD"/>
          </a:solidFill>
        </a:fill>
      </a:tcStyle>
    </a:band2H>
    <a:firstCol>
      <a:tcTxStyle b="on" i="off">
        <a:font>
          <a:latin typeface="Druk Bold"/>
          <a:ea typeface="Druk Bold"/>
          <a:cs typeface="Druk Bold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Druk Bold"/>
          <a:ea typeface="Druk Bold"/>
          <a:cs typeface="Druk Bold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381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Druk Bold"/>
          <a:ea typeface="Druk Bold"/>
          <a:cs typeface="Druk Bold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381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Druk Medium"/>
          <a:ea typeface="Druk Medium"/>
          <a:cs typeface="Druk Medium"/>
        </a:font>
        <a:srgbClr val="000000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rgbClr val="E7D7FF"/>
          </a:solidFill>
        </a:fill>
      </a:tcStyle>
    </a:wholeTbl>
    <a:band2H>
      <a:tcTxStyle b="def" i="def"/>
      <a:tcStyle>
        <a:tcBdr/>
        <a:fill>
          <a:solidFill>
            <a:srgbClr val="F3ECFF"/>
          </a:solidFill>
        </a:fill>
      </a:tcStyle>
    </a:band2H>
    <a:firstCol>
      <a:tcTxStyle b="on" i="off">
        <a:font>
          <a:latin typeface="Druk Bold"/>
          <a:ea typeface="Druk Bold"/>
          <a:cs typeface="Druk Bold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Druk Bold"/>
          <a:ea typeface="Druk Bold"/>
          <a:cs typeface="Druk Bold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381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Druk Bold"/>
          <a:ea typeface="Druk Bold"/>
          <a:cs typeface="Druk Bold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381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Druk Medium"/>
          <a:ea typeface="Druk Medium"/>
          <a:cs typeface="Druk Medium"/>
        </a:font>
        <a:srgbClr val="000000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rgbClr val="FFD9E7"/>
          </a:solidFill>
        </a:fill>
      </a:tcStyle>
    </a:wholeTbl>
    <a:band2H>
      <a:tcTxStyle b="def" i="def"/>
      <a:tcStyle>
        <a:tcBdr/>
        <a:fill>
          <a:solidFill>
            <a:srgbClr val="FFEDF3"/>
          </a:solidFill>
        </a:fill>
      </a:tcStyle>
    </a:band2H>
    <a:firstCol>
      <a:tcTxStyle b="on" i="off">
        <a:font>
          <a:latin typeface="Druk Bold"/>
          <a:ea typeface="Druk Bold"/>
          <a:cs typeface="Druk Bold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Druk Bold"/>
          <a:ea typeface="Druk Bold"/>
          <a:cs typeface="Druk Bold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381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Druk Bold"/>
          <a:ea typeface="Druk Bold"/>
          <a:cs typeface="Druk Bold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381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Druk Medium"/>
          <a:ea typeface="Druk Medium"/>
          <a:cs typeface="Druk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00BFF3"/>
          </a:solidFill>
        </a:fill>
      </a:tcStyle>
    </a:band2H>
    <a:firstCol>
      <a:tcTxStyle b="on" i="off">
        <a:font>
          <a:latin typeface="Druk Bold"/>
          <a:ea typeface="Druk Bold"/>
          <a:cs typeface="Druk Bold"/>
        </a:font>
        <a:srgbClr val="00BF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Druk Bold"/>
          <a:ea typeface="Druk Bold"/>
          <a:cs typeface="Druk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BFF3"/>
          </a:solidFill>
        </a:fill>
      </a:tcStyle>
    </a:lastRow>
    <a:firstRow>
      <a:tcTxStyle b="on" i="off">
        <a:font>
          <a:latin typeface="Druk Bold"/>
          <a:ea typeface="Druk Bold"/>
          <a:cs typeface="Druk Bold"/>
        </a:font>
        <a:srgbClr val="00BF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Druk Medium"/>
          <a:ea typeface="Druk Medium"/>
          <a:cs typeface="Druk Medium"/>
        </a:font>
        <a:srgbClr val="000000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Druk Bold"/>
          <a:ea typeface="Druk Bold"/>
          <a:cs typeface="Druk Bold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Druk Bold"/>
          <a:ea typeface="Druk Bold"/>
          <a:cs typeface="Druk Bold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381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Druk Bold"/>
          <a:ea typeface="Druk Bold"/>
          <a:cs typeface="Druk Bold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381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Druk Medium"/>
          <a:ea typeface="Druk Medium"/>
          <a:cs typeface="Druk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Druk Bold"/>
          <a:ea typeface="Druk Bold"/>
          <a:cs typeface="Druk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Druk Bold"/>
          <a:ea typeface="Druk Bold"/>
          <a:cs typeface="Druk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Druk Bold"/>
          <a:ea typeface="Druk Bold"/>
          <a:cs typeface="Druk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Relationship Id="rId128" Type="http://schemas.openxmlformats.org/officeDocument/2006/relationships/slide" Target="slides/slide121.xml"/><Relationship Id="rId129" Type="http://schemas.openxmlformats.org/officeDocument/2006/relationships/slide" Target="slides/slide122.xml"/><Relationship Id="rId130" Type="http://schemas.openxmlformats.org/officeDocument/2006/relationships/slide" Target="slides/slide123.xml"/><Relationship Id="rId131" Type="http://schemas.openxmlformats.org/officeDocument/2006/relationships/slide" Target="slides/slide124.xml"/><Relationship Id="rId132" Type="http://schemas.openxmlformats.org/officeDocument/2006/relationships/slide" Target="slides/slide125.xml"/><Relationship Id="rId133" Type="http://schemas.openxmlformats.org/officeDocument/2006/relationships/slide" Target="slides/slide126.xml"/><Relationship Id="rId134" Type="http://schemas.openxmlformats.org/officeDocument/2006/relationships/slide" Target="slides/slide127.xml"/><Relationship Id="rId135" Type="http://schemas.openxmlformats.org/officeDocument/2006/relationships/slide" Target="slides/slide128.xml"/><Relationship Id="rId136" Type="http://schemas.openxmlformats.org/officeDocument/2006/relationships/slide" Target="slides/slide129.xml"/><Relationship Id="rId137" Type="http://schemas.openxmlformats.org/officeDocument/2006/relationships/slide" Target="slides/slide130.xml"/><Relationship Id="rId138" Type="http://schemas.openxmlformats.org/officeDocument/2006/relationships/slide" Target="slides/slide131.xml"/><Relationship Id="rId139" Type="http://schemas.openxmlformats.org/officeDocument/2006/relationships/slide" Target="slides/slide132.xml"/><Relationship Id="rId140" Type="http://schemas.openxmlformats.org/officeDocument/2006/relationships/slide" Target="slides/slide133.xml"/><Relationship Id="rId141" Type="http://schemas.openxmlformats.org/officeDocument/2006/relationships/slide" Target="slides/slide134.xml"/><Relationship Id="rId142" Type="http://schemas.openxmlformats.org/officeDocument/2006/relationships/slide" Target="slides/slide135.xml"/><Relationship Id="rId143" Type="http://schemas.openxmlformats.org/officeDocument/2006/relationships/slide" Target="slides/slide136.xml"/><Relationship Id="rId144" Type="http://schemas.openxmlformats.org/officeDocument/2006/relationships/slide" Target="slides/slide137.xml"/><Relationship Id="rId145" Type="http://schemas.openxmlformats.org/officeDocument/2006/relationships/slide" Target="slides/slide138.xml"/><Relationship Id="rId146" Type="http://schemas.openxmlformats.org/officeDocument/2006/relationships/slide" Target="slides/slide139.xml"/><Relationship Id="rId147" Type="http://schemas.openxmlformats.org/officeDocument/2006/relationships/slide" Target="slides/slide140.xml"/><Relationship Id="rId148" Type="http://schemas.openxmlformats.org/officeDocument/2006/relationships/slide" Target="slides/slide141.xml"/><Relationship Id="rId149" Type="http://schemas.openxmlformats.org/officeDocument/2006/relationships/slide" Target="slides/slide142.xml"/><Relationship Id="rId150" Type="http://schemas.openxmlformats.org/officeDocument/2006/relationships/slide" Target="slides/slide143.xml"/><Relationship Id="rId151" Type="http://schemas.openxmlformats.org/officeDocument/2006/relationships/slide" Target="slides/slide144.xml"/><Relationship Id="rId152" Type="http://schemas.openxmlformats.org/officeDocument/2006/relationships/slide" Target="slides/slide145.xml"/><Relationship Id="rId153" Type="http://schemas.openxmlformats.org/officeDocument/2006/relationships/slide" Target="slides/slide146.xml"/><Relationship Id="rId154" Type="http://schemas.openxmlformats.org/officeDocument/2006/relationships/slide" Target="slides/slide147.xml"/><Relationship Id="rId155" Type="http://schemas.openxmlformats.org/officeDocument/2006/relationships/slide" Target="slides/slide148.xml"/><Relationship Id="rId156" Type="http://schemas.openxmlformats.org/officeDocument/2006/relationships/slide" Target="slides/slide149.xml"/><Relationship Id="rId157" Type="http://schemas.openxmlformats.org/officeDocument/2006/relationships/slide" Target="slides/slide150.xml"/><Relationship Id="rId158" Type="http://schemas.openxmlformats.org/officeDocument/2006/relationships/slide" Target="slides/slide151.xml"/><Relationship Id="rId159" Type="http://schemas.openxmlformats.org/officeDocument/2006/relationships/slide" Target="slides/slide15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Shape 14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bg>
      <p:bgPr>
        <a:solidFill>
          <a:srgbClr val="00BF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1219200" y="2434334"/>
            <a:ext cx="21945600" cy="706630"/>
          </a:xfrm>
          <a:prstGeom prst="rect">
            <a:avLst/>
          </a:prstGeom>
        </p:spPr>
        <p:txBody>
          <a:bodyPr anchor="ctr"/>
          <a:lstStyle>
            <a:lvl1pPr marL="0" indent="0" defTabSz="82550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b="0" cap="all" sz="36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marL="1273628" indent="-587828" defTabSz="825500">
              <a:lnSpc>
                <a:spcPct val="120000"/>
              </a:lnSpc>
              <a:spcBef>
                <a:spcPts val="0"/>
              </a:spcBef>
              <a:buClrTx/>
              <a:defRPr b="0" cap="all" sz="36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2pPr>
            <a:lvl3pPr marL="1959428" indent="-587828" defTabSz="825500">
              <a:lnSpc>
                <a:spcPct val="120000"/>
              </a:lnSpc>
              <a:spcBef>
                <a:spcPts val="0"/>
              </a:spcBef>
              <a:buClrTx/>
              <a:defRPr b="0" cap="all" sz="36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3pPr>
            <a:lvl4pPr marL="2645228" indent="-587828" defTabSz="825500">
              <a:lnSpc>
                <a:spcPct val="120000"/>
              </a:lnSpc>
              <a:spcBef>
                <a:spcPts val="0"/>
              </a:spcBef>
              <a:buClrTx/>
              <a:defRPr b="0" cap="all" sz="36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4pPr>
            <a:lvl5pPr marL="3331028" indent="-587828" defTabSz="825500">
              <a:lnSpc>
                <a:spcPct val="120000"/>
              </a:lnSpc>
              <a:spcBef>
                <a:spcPts val="0"/>
              </a:spcBef>
              <a:buClrTx/>
              <a:defRPr b="0" cap="all" sz="36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Body Level One…"/>
          <p:cNvSpPr txBox="1"/>
          <p:nvPr>
            <p:ph type="body" sz="quarter" idx="21" hasCustomPrompt="1"/>
          </p:nvPr>
        </p:nvSpPr>
        <p:spPr>
          <a:xfrm>
            <a:off x="1219200" y="8648700"/>
            <a:ext cx="21945600" cy="2095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b="0" spc="-100" sz="5200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pPr/>
            <a:r>
              <a:t>Presentation Subtitle</a:t>
            </a:r>
          </a:p>
        </p:txBody>
      </p:sp>
      <p:sp>
        <p:nvSpPr>
          <p:cNvPr id="13" name="Presentation Title"/>
          <p:cNvSpPr txBox="1"/>
          <p:nvPr>
            <p:ph type="title" hasCustomPrompt="1"/>
          </p:nvPr>
        </p:nvSpPr>
        <p:spPr>
          <a:xfrm>
            <a:off x="1219200" y="3127375"/>
            <a:ext cx="21945600" cy="5524500"/>
          </a:xfrm>
          <a:prstGeom prst="rect">
            <a:avLst/>
          </a:prstGeom>
        </p:spPr>
        <p:txBody>
          <a:bodyPr/>
          <a:lstStyle>
            <a:lvl1pPr defTabSz="584200">
              <a:defRPr spc="-220" sz="220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bg>
      <p:bgPr>
        <a:solidFill>
          <a:schemeClr val="accent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Body Level One…"/>
          <p:cNvSpPr txBox="1"/>
          <p:nvPr>
            <p:ph type="body" sz="half" idx="1" hasCustomPrompt="1"/>
          </p:nvPr>
        </p:nvSpPr>
        <p:spPr>
          <a:xfrm>
            <a:off x="1219200" y="4763675"/>
            <a:ext cx="21945600" cy="419288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b="0" cap="all" sz="14000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1pPr>
            <a:lvl2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b="0" cap="all" sz="14000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2pPr>
            <a:lvl3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b="0" cap="all" sz="14000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3pPr>
            <a:lvl4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b="0" cap="all" sz="14000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4pPr>
            <a:lvl5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b="0" cap="all" sz="14000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bg>
      <p:bgPr>
        <a:solidFill>
          <a:srgbClr val="FFC6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Body Level One…"/>
          <p:cNvSpPr txBox="1"/>
          <p:nvPr>
            <p:ph type="body" idx="1" hasCustomPrompt="1"/>
          </p:nvPr>
        </p:nvSpPr>
        <p:spPr>
          <a:xfrm>
            <a:off x="1219200" y="2334623"/>
            <a:ext cx="21945600" cy="761225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b="0" cap="all" spc="-500" sz="50000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1pPr>
            <a:lvl2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b="0" cap="all" spc="-500" sz="50000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2pPr>
            <a:lvl3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b="0" cap="all" spc="-500" sz="50000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3pPr>
            <a:lvl4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b="0" cap="all" spc="-500" sz="50000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4pPr>
            <a:lvl5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b="0" cap="all" spc="-500" sz="50000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19199" y="9436100"/>
            <a:ext cx="21945600" cy="6299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0"/>
              </a:spcBef>
              <a:buClrTx/>
              <a:buSzTx/>
              <a:buNone/>
              <a:defRPr b="0" cap="all" spc="-100" sz="3200">
                <a:solidFill>
                  <a:srgbClr val="0000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bg>
      <p:bgPr>
        <a:solidFill>
          <a:srgbClr val="00BF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Body Level One…"/>
          <p:cNvSpPr txBox="1"/>
          <p:nvPr>
            <p:ph type="body" sz="half" idx="1" hasCustomPrompt="1"/>
          </p:nvPr>
        </p:nvSpPr>
        <p:spPr>
          <a:xfrm>
            <a:off x="3771900" y="4464048"/>
            <a:ext cx="16840200" cy="4883152"/>
          </a:xfrm>
          <a:prstGeom prst="rect">
            <a:avLst/>
          </a:prstGeom>
        </p:spPr>
        <p:txBody>
          <a:bodyPr anchor="ctr"/>
          <a:lstStyle>
            <a:lvl1pPr marL="431800" indent="-431800" defTabSz="8255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b="0" cap="all" sz="14000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1pPr>
            <a:lvl2pPr marL="431800" indent="0" defTabSz="8255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b="0" cap="all" sz="14000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2pPr>
            <a:lvl3pPr marL="431800" indent="0" defTabSz="8255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b="0" cap="all" sz="14000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3pPr>
            <a:lvl4pPr marL="431800" indent="0" defTabSz="8255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b="0" cap="all" sz="14000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4pPr>
            <a:lvl5pPr marL="431800" indent="0" defTabSz="8255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b="0" cap="all" sz="14000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4203700" y="9372600"/>
            <a:ext cx="16840200" cy="68072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ts val="3600"/>
              </a:lnSpc>
              <a:spcBef>
                <a:spcPts val="0"/>
              </a:spcBef>
              <a:buClrTx/>
              <a:buSzTx/>
              <a:buNone/>
              <a:defRPr b="0" cap="all" spc="-100" sz="32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495873917_2724x1818.jpg"/>
          <p:cNvSpPr/>
          <p:nvPr>
            <p:ph type="pic" sz="half" idx="21"/>
          </p:nvPr>
        </p:nvSpPr>
        <p:spPr>
          <a:xfrm>
            <a:off x="635000" y="6832600"/>
            <a:ext cx="12877800" cy="858992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4" name="496036167_2890x1683.jpg"/>
          <p:cNvSpPr/>
          <p:nvPr>
            <p:ph type="pic" sz="half" idx="22"/>
          </p:nvPr>
        </p:nvSpPr>
        <p:spPr>
          <a:xfrm>
            <a:off x="88900" y="-177800"/>
            <a:ext cx="14008100" cy="81576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idx="23"/>
          </p:nvPr>
        </p:nvSpPr>
        <p:spPr>
          <a:xfrm>
            <a:off x="12814300" y="-355600"/>
            <a:ext cx="1203395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495873917_2724x1818.jpg"/>
          <p:cNvSpPr/>
          <p:nvPr>
            <p:ph type="pic" idx="21"/>
          </p:nvPr>
        </p:nvSpPr>
        <p:spPr>
          <a:xfrm>
            <a:off x="635000" y="-1181110"/>
            <a:ext cx="23114000" cy="154178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496036167_2890x1683.jpg"/>
          <p:cNvSpPr/>
          <p:nvPr>
            <p:ph type="pic" idx="21"/>
          </p:nvPr>
        </p:nvSpPr>
        <p:spPr>
          <a:xfrm>
            <a:off x="-38100" y="-267935"/>
            <a:ext cx="24472902" cy="1425187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Body Level One…"/>
          <p:cNvSpPr txBox="1"/>
          <p:nvPr>
            <p:ph type="body" sz="quarter" idx="1" hasCustomPrompt="1"/>
          </p:nvPr>
        </p:nvSpPr>
        <p:spPr>
          <a:xfrm>
            <a:off x="1219200" y="8648700"/>
            <a:ext cx="21945600" cy="2095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b="0" spc="-52" sz="52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b="0" spc="-52" sz="52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b="0" spc="-52" sz="52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b="0" spc="-52" sz="52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b="0" spc="-52" sz="52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3" name="Presentation Title"/>
          <p:cNvSpPr txBox="1"/>
          <p:nvPr>
            <p:ph type="title" hasCustomPrompt="1"/>
          </p:nvPr>
        </p:nvSpPr>
        <p:spPr>
          <a:xfrm>
            <a:off x="1219200" y="3124200"/>
            <a:ext cx="21945600" cy="5524500"/>
          </a:xfrm>
          <a:prstGeom prst="rect">
            <a:avLst/>
          </a:prstGeom>
        </p:spPr>
        <p:txBody>
          <a:bodyPr/>
          <a:lstStyle>
            <a:lvl1pPr defTabSz="584200">
              <a:defRPr spc="-220" sz="220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1219200" y="2438400"/>
            <a:ext cx="21945600" cy="711200"/>
          </a:xfrm>
          <a:prstGeom prst="rect">
            <a:avLst/>
          </a:prstGeom>
        </p:spPr>
        <p:txBody>
          <a:bodyPr anchor="ctr"/>
          <a:lstStyle>
            <a:lvl1pPr marL="0" indent="0" defTabSz="82550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b="0" cap="all" sz="36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bg>
      <p:bgPr>
        <a:solidFill>
          <a:srgbClr val="00BF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dy Level One…"/>
          <p:cNvSpPr txBox="1"/>
          <p:nvPr>
            <p:ph type="body" sz="quarter" idx="1" hasCustomPrompt="1"/>
          </p:nvPr>
        </p:nvSpPr>
        <p:spPr>
          <a:xfrm>
            <a:off x="19100800" y="8229600"/>
            <a:ext cx="4584700" cy="31237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b="0" spc="-32" sz="32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b="0" spc="-32" sz="32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b="0" spc="-32" sz="32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b="0" spc="-32" sz="32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b="0" spc="-32" sz="32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pPr/>
            <a:r>
              <a:t>Caption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3" name="Image"/>
          <p:cNvSpPr/>
          <p:nvPr>
            <p:ph type="pic" idx="21"/>
          </p:nvPr>
        </p:nvSpPr>
        <p:spPr>
          <a:xfrm>
            <a:off x="528827" y="0"/>
            <a:ext cx="17992345" cy="12001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" name="Slide Title"/>
          <p:cNvSpPr txBox="1"/>
          <p:nvPr>
            <p:ph type="title" hasCustomPrompt="1"/>
          </p:nvPr>
        </p:nvSpPr>
        <p:spPr>
          <a:xfrm>
            <a:off x="635000" y="7937906"/>
            <a:ext cx="17780000" cy="5651593"/>
          </a:xfrm>
          <a:prstGeom prst="rect">
            <a:avLst/>
          </a:prstGeom>
        </p:spPr>
        <p:txBody>
          <a:bodyPr anchor="b"/>
          <a:lstStyle>
            <a:lvl1pPr algn="ctr" defTabSz="584200">
              <a:defRPr spc="-220" sz="22000">
                <a:solidFill>
                  <a:srgbClr val="FFD74C"/>
                </a:solidFill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35" name="Line"/>
          <p:cNvSpPr/>
          <p:nvPr/>
        </p:nvSpPr>
        <p:spPr>
          <a:xfrm>
            <a:off x="19169011" y="11868150"/>
            <a:ext cx="1549403" cy="12700"/>
          </a:xfrm>
          <a:prstGeom prst="ellipse">
            <a:avLst/>
          </a:prstGeom>
          <a:ln w="254000">
            <a:solidFill>
              <a:srgbClr val="FFD74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728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/>
          <p:nvPr>
            <p:ph type="body" sz="quarter" idx="1" hasCustomPrompt="1"/>
          </p:nvPr>
        </p:nvSpPr>
        <p:spPr>
          <a:xfrm>
            <a:off x="1219200" y="6311900"/>
            <a:ext cx="8356600" cy="618490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Slide Title"/>
          <p:cNvSpPr txBox="1"/>
          <p:nvPr>
            <p:ph type="title" hasCustomPrompt="1"/>
          </p:nvPr>
        </p:nvSpPr>
        <p:spPr>
          <a:xfrm>
            <a:off x="1219200" y="2439639"/>
            <a:ext cx="8356600" cy="3068292"/>
          </a:xfrm>
          <a:prstGeom prst="rect">
            <a:avLst/>
          </a:prstGeom>
        </p:spPr>
        <p:txBody>
          <a:bodyPr/>
          <a:lstStyle>
            <a:lvl1pPr>
              <a:defRPr spc="-100" sz="10000"/>
            </a:lvl1pPr>
          </a:lstStyle>
          <a:p>
            <a:pPr/>
            <a:r>
              <a:t>Slide Title</a:t>
            </a:r>
          </a:p>
        </p:txBody>
      </p:sp>
      <p:sp>
        <p:nvSpPr>
          <p:cNvPr id="62" name="Rectangle"/>
          <p:cNvSpPr/>
          <p:nvPr/>
        </p:nvSpPr>
        <p:spPr>
          <a:xfrm>
            <a:off x="10795000" y="0"/>
            <a:ext cx="13614400" cy="13716000"/>
          </a:xfrm>
          <a:prstGeom prst="rect">
            <a:avLst/>
          </a:prstGeom>
          <a:solidFill>
            <a:srgbClr val="00BF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63" name="638623930_2326x1548.jpg"/>
          <p:cNvSpPr/>
          <p:nvPr>
            <p:ph type="pic" idx="21"/>
          </p:nvPr>
        </p:nvSpPr>
        <p:spPr>
          <a:xfrm>
            <a:off x="9156700" y="-38100"/>
            <a:ext cx="19693468" cy="13106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Author and Date"/>
          <p:cNvSpPr txBox="1"/>
          <p:nvPr>
            <p:ph type="body" sz="quarter" idx="22" hasCustomPrompt="1"/>
          </p:nvPr>
        </p:nvSpPr>
        <p:spPr>
          <a:xfrm>
            <a:off x="1219200" y="1646934"/>
            <a:ext cx="8356600" cy="77013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b="0" cap="all" sz="3600">
                <a:solidFill>
                  <a:srgbClr val="00C7FC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solidFill>
          <a:srgbClr val="00BF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ection Title"/>
          <p:cNvSpPr txBox="1"/>
          <p:nvPr>
            <p:ph type="title" hasCustomPrompt="1"/>
          </p:nvPr>
        </p:nvSpPr>
        <p:spPr>
          <a:xfrm>
            <a:off x="1219200" y="4064000"/>
            <a:ext cx="21945600" cy="5930900"/>
          </a:xfrm>
          <a:prstGeom prst="rect">
            <a:avLst/>
          </a:prstGeom>
        </p:spPr>
        <p:txBody>
          <a:bodyPr anchor="ctr"/>
          <a:lstStyle>
            <a:lvl1pPr marL="431800" indent="-431800">
              <a:defRPr spc="0">
                <a:solidFill>
                  <a:srgbClr val="FFFFFF"/>
                </a:solidFill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bg>
      <p:bgPr>
        <a:solidFill>
          <a:srgbClr val="FFC6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idx="1" hasCustomPrompt="1"/>
          </p:nvPr>
        </p:nvSpPr>
        <p:spPr>
          <a:xfrm>
            <a:off x="1219200" y="3594100"/>
            <a:ext cx="21945600" cy="8902700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pc="-52" sz="5400">
                <a:solidFill>
                  <a:srgbClr val="000000"/>
                </a:solidFill>
              </a:defRPr>
            </a:lvl1pPr>
            <a:lvl2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pc="-52" sz="5400">
                <a:solidFill>
                  <a:srgbClr val="000000"/>
                </a:solidFill>
              </a:defRPr>
            </a:lvl2pPr>
            <a:lvl3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pc="-52" sz="5400">
                <a:solidFill>
                  <a:srgbClr val="000000"/>
                </a:solidFill>
              </a:defRPr>
            </a:lvl3pPr>
            <a:lvl4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pc="-52" sz="5400">
                <a:solidFill>
                  <a:srgbClr val="000000"/>
                </a:solidFill>
              </a:defRPr>
            </a:lvl4pPr>
            <a:lvl5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pc="-52" sz="5400">
                <a:solidFill>
                  <a:srgbClr val="000000"/>
                </a:solidFill>
              </a:defRPr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219200" y="3733800"/>
            <a:ext cx="21945600" cy="876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Slide Title"/>
          <p:cNvSpPr txBox="1"/>
          <p:nvPr>
            <p:ph type="title" hasCustomPrompt="1"/>
          </p:nvPr>
        </p:nvSpPr>
        <p:spPr>
          <a:xfrm>
            <a:off x="1219200" y="1219200"/>
            <a:ext cx="21945600" cy="22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3622000" y="13080999"/>
            <a:ext cx="336728" cy="41376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l">
              <a:lnSpc>
                <a:spcPts val="2600"/>
              </a:lnSpc>
              <a:defRPr sz="1800"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40" strike="noStrike" sz="14000" u="none">
          <a:solidFill>
            <a:srgbClr val="00BFF3"/>
          </a:solidFill>
          <a:uFillTx/>
          <a:latin typeface="Druk Medium"/>
          <a:ea typeface="Druk Medium"/>
          <a:cs typeface="Druk Medium"/>
          <a:sym typeface="Druk Medium"/>
        </a:defRPr>
      </a:lvl1pPr>
      <a:lvl2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40" strike="noStrike" sz="14000" u="none">
          <a:solidFill>
            <a:srgbClr val="00BFF3"/>
          </a:solidFill>
          <a:uFillTx/>
          <a:latin typeface="Druk Medium"/>
          <a:ea typeface="Druk Medium"/>
          <a:cs typeface="Druk Medium"/>
          <a:sym typeface="Druk Medium"/>
        </a:defRPr>
      </a:lvl2pPr>
      <a:lvl3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40" strike="noStrike" sz="14000" u="none">
          <a:solidFill>
            <a:srgbClr val="00BFF3"/>
          </a:solidFill>
          <a:uFillTx/>
          <a:latin typeface="Druk Medium"/>
          <a:ea typeface="Druk Medium"/>
          <a:cs typeface="Druk Medium"/>
          <a:sym typeface="Druk Medium"/>
        </a:defRPr>
      </a:lvl3pPr>
      <a:lvl4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40" strike="noStrike" sz="14000" u="none">
          <a:solidFill>
            <a:srgbClr val="00BFF3"/>
          </a:solidFill>
          <a:uFillTx/>
          <a:latin typeface="Druk Medium"/>
          <a:ea typeface="Druk Medium"/>
          <a:cs typeface="Druk Medium"/>
          <a:sym typeface="Druk Medium"/>
        </a:defRPr>
      </a:lvl4pPr>
      <a:lvl5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40" strike="noStrike" sz="14000" u="none">
          <a:solidFill>
            <a:srgbClr val="00BFF3"/>
          </a:solidFill>
          <a:uFillTx/>
          <a:latin typeface="Druk Medium"/>
          <a:ea typeface="Druk Medium"/>
          <a:cs typeface="Druk Medium"/>
          <a:sym typeface="Druk Medium"/>
        </a:defRPr>
      </a:lvl5pPr>
      <a:lvl6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40" strike="noStrike" sz="14000" u="none">
          <a:solidFill>
            <a:srgbClr val="00BFF3"/>
          </a:solidFill>
          <a:uFillTx/>
          <a:latin typeface="Druk Medium"/>
          <a:ea typeface="Druk Medium"/>
          <a:cs typeface="Druk Medium"/>
          <a:sym typeface="Druk Medium"/>
        </a:defRPr>
      </a:lvl6pPr>
      <a:lvl7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40" strike="noStrike" sz="14000" u="none">
          <a:solidFill>
            <a:srgbClr val="00BFF3"/>
          </a:solidFill>
          <a:uFillTx/>
          <a:latin typeface="Druk Medium"/>
          <a:ea typeface="Druk Medium"/>
          <a:cs typeface="Druk Medium"/>
          <a:sym typeface="Druk Medium"/>
        </a:defRPr>
      </a:lvl7pPr>
      <a:lvl8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40" strike="noStrike" sz="14000" u="none">
          <a:solidFill>
            <a:srgbClr val="00BFF3"/>
          </a:solidFill>
          <a:uFillTx/>
          <a:latin typeface="Druk Medium"/>
          <a:ea typeface="Druk Medium"/>
          <a:cs typeface="Druk Medium"/>
          <a:sym typeface="Druk Medium"/>
        </a:defRPr>
      </a:lvl8pPr>
      <a:lvl9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40" strike="noStrike" sz="14000" u="none">
          <a:solidFill>
            <a:srgbClr val="00BFF3"/>
          </a:solidFill>
          <a:uFillTx/>
          <a:latin typeface="Druk Medium"/>
          <a:ea typeface="Druk Medium"/>
          <a:cs typeface="Druk Medium"/>
          <a:sym typeface="Druk Medium"/>
        </a:defRPr>
      </a:lvl9pPr>
    </p:titleStyle>
    <p:bodyStyle>
      <a:lvl1pPr marL="6858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b="1" baseline="0" cap="none" i="0" spc="0" strike="noStrike" sz="4200" u="none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1pPr>
      <a:lvl2pPr marL="13716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b="1" baseline="0" cap="none" i="0" spc="0" strike="noStrike" sz="4200" u="none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2pPr>
      <a:lvl3pPr marL="20574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b="1" baseline="0" cap="none" i="0" spc="0" strike="noStrike" sz="4200" u="none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3pPr>
      <a:lvl4pPr marL="27432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b="1" baseline="0" cap="none" i="0" spc="0" strike="noStrike" sz="4200" u="none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4pPr>
      <a:lvl5pPr marL="34290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b="1" baseline="0" cap="none" i="0" spc="0" strike="noStrike" sz="4200" u="none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5pPr>
      <a:lvl6pPr marL="41148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b="1" baseline="0" cap="none" i="0" spc="0" strike="noStrike" sz="4200" u="none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6pPr>
      <a:lvl7pPr marL="48006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b="1" baseline="0" cap="none" i="0" spc="0" strike="noStrike" sz="4200" u="none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7pPr>
      <a:lvl8pPr marL="54864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b="1" baseline="0" cap="none" i="0" spc="0" strike="noStrike" sz="4200" u="none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8pPr>
      <a:lvl9pPr marL="61722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b="1" baseline="0" cap="none" i="0" spc="0" strike="noStrike" sz="4200" u="none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9pPr>
    </p:bodyStyle>
    <p:otherStyle>
      <a:lvl1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1pPr>
      <a:lvl2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2pPr>
      <a:lvl3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3pPr>
      <a:lvl4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4pPr>
      <a:lvl5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5pPr>
      <a:lvl6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6pPr>
      <a:lvl7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7pPr>
      <a:lvl8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8pPr>
      <a:lvl9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1.tif"/></Relationships>
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44.jpeg"/></Relationships>
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1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/Relationships>

</file>

<file path=ppt/slides/_rels/slide1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1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
</file>

<file path=ppt/slides/_rels/slide1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eg"/></Relationships>

</file>

<file path=ppt/slides/_rels/slide1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/Relationships>

</file>

<file path=ppt/slides/_rels/slide1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/Relationships>

</file>

<file path=ppt/slides/_rels/slide1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
</file>

<file path=ppt/slides/_rels/slide1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
</file>

<file path=ppt/slides/_rels/slide1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1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eg"/></Relationships>

</file>

<file path=ppt/slides/_rels/slide1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
</file>

<file path=ppt/slides/_rels/slide1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/Relationships>

</file>

<file path=ppt/slides/_rels/slide1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/Relationships>

</file>

<file path=ppt/slides/_rels/slide1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eg"/></Relationships>

</file>

<file path=ppt/slides/_rels/slide1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
</file>

<file path=ppt/slides/_rels/slide1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eg"/></Relationships>

</file>

<file path=ppt/slides/_rels/slide1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eg"/></Relationships>

</file>

<file path=ppt/slides/_rels/slide1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7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6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3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view-human-muscular-system.jpg" descr="view-human-muscular-syste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698" y="-332880"/>
            <a:ext cx="24384002" cy="18288003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Rectangle"/>
          <p:cNvSpPr/>
          <p:nvPr/>
        </p:nvSpPr>
        <p:spPr>
          <a:xfrm>
            <a:off x="317499" y="10813"/>
            <a:ext cx="24142802" cy="14163480"/>
          </a:xfrm>
          <a:prstGeom prst="rect">
            <a:avLst/>
          </a:prstGeom>
          <a:solidFill>
            <a:srgbClr val="000000">
              <a:alpha val="6649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52" name="Slide Number"/>
          <p:cNvSpPr txBox="1"/>
          <p:nvPr>
            <p:ph type="sldNum" sz="quarter" idx="4294967295"/>
          </p:nvPr>
        </p:nvSpPr>
        <p:spPr>
          <a:xfrm>
            <a:off x="23622000" y="13080998"/>
            <a:ext cx="196368" cy="4137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3" name="MUSCLE"/>
          <p:cNvSpPr txBox="1"/>
          <p:nvPr/>
        </p:nvSpPr>
        <p:spPr>
          <a:xfrm>
            <a:off x="2139324" y="1422399"/>
            <a:ext cx="20067496" cy="619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MUSCLE </a:t>
            </a:r>
          </a:p>
        </p:txBody>
      </p:sp>
      <p:sp>
        <p:nvSpPr>
          <p:cNvPr id="154" name="FACTS"/>
          <p:cNvSpPr txBox="1"/>
          <p:nvPr/>
        </p:nvSpPr>
        <p:spPr>
          <a:xfrm>
            <a:off x="2139324" y="5359398"/>
            <a:ext cx="20067496" cy="619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FACTS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94" name="ERECTOR SPINAE…"/>
          <p:cNvSpPr txBox="1"/>
          <p:nvPr/>
        </p:nvSpPr>
        <p:spPr>
          <a:xfrm>
            <a:off x="885029" y="1473200"/>
            <a:ext cx="22613942" cy="1076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6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ERECTOR SPINAE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(Inferior Attachment)</a:t>
            </a:r>
            <a:r>
              <a:t>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Sacrum via </a:t>
            </a:r>
          </a:p>
          <a:p>
            <a:pPr algn="l">
              <a:defRPr sz="10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     the Thoracolumbar Aponeurosis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(Superior Attachment)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Occiput</a:t>
            </a:r>
          </a:p>
          <a:p>
            <a:pPr algn="l">
              <a:defRPr sz="9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Extension of Spine (bilateral), Lateral </a:t>
            </a:r>
          </a:p>
          <a:p>
            <a:pPr lvl="2" indent="914400" algn="l">
              <a:defRPr sz="9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   Flexion of Spine (unilateral)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861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862" name="SCALENES…"/>
          <p:cNvSpPr txBox="1"/>
          <p:nvPr/>
        </p:nvSpPr>
        <p:spPr>
          <a:xfrm>
            <a:off x="1012029" y="2130077"/>
            <a:ext cx="23507904" cy="918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DELTOIDS (POSTERIOR)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Posterior Spine of Scapula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Deltoid Tuberosity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-Extension of Shoulder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-Horizontal Abduction of Shoulder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lvl="1"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-Lateral Rotation of Humerus</a:t>
            </a:r>
          </a:p>
        </p:txBody>
      </p:sp>
      <p:sp>
        <p:nvSpPr>
          <p:cNvPr id="863" name="Side Note: Most…"/>
          <p:cNvSpPr txBox="1"/>
          <p:nvPr/>
        </p:nvSpPr>
        <p:spPr>
          <a:xfrm>
            <a:off x="17834768" y="1544215"/>
            <a:ext cx="6606717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000">
                <a:solidFill>
                  <a:srgbClr val="2D044C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Side Note: Overstretched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865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866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pic>
        <p:nvPicPr>
          <p:cNvPr id="868" name="Deltoid.jpg" descr="Deltoi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78" y="-1093464"/>
            <a:ext cx="15103228" cy="15103228"/>
          </a:xfrm>
          <a:prstGeom prst="rect">
            <a:avLst/>
          </a:prstGeom>
          <a:ln w="12700">
            <a:miter lim="400000"/>
          </a:ln>
        </p:spPr>
      </p:pic>
      <p:sp>
        <p:nvSpPr>
          <p:cNvPr id="869" name="Rectangle"/>
          <p:cNvSpPr/>
          <p:nvPr/>
        </p:nvSpPr>
        <p:spPr>
          <a:xfrm>
            <a:off x="10947400" y="12750800"/>
            <a:ext cx="5608738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870" name="Rectangle"/>
          <p:cNvSpPr/>
          <p:nvPr/>
        </p:nvSpPr>
        <p:spPr>
          <a:xfrm>
            <a:off x="10718800" y="2794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871" name="Rectangle"/>
          <p:cNvSpPr/>
          <p:nvPr/>
        </p:nvSpPr>
        <p:spPr>
          <a:xfrm>
            <a:off x="9575800" y="13144500"/>
            <a:ext cx="51104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872" name="Rectangle"/>
          <p:cNvSpPr/>
          <p:nvPr/>
        </p:nvSpPr>
        <p:spPr>
          <a:xfrm>
            <a:off x="226340" y="11799956"/>
            <a:ext cx="4449472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873" name="Erectors"/>
          <p:cNvSpPr txBox="1"/>
          <p:nvPr/>
        </p:nvSpPr>
        <p:spPr>
          <a:xfrm>
            <a:off x="14195339" y="2349672"/>
            <a:ext cx="10343667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DELTOID</a:t>
            </a:r>
          </a:p>
          <a:p>
            <a:pPr>
              <a:defRPr sz="75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(Posterior)</a:t>
            </a:r>
          </a:p>
        </p:txBody>
      </p:sp>
      <p:sp>
        <p:nvSpPr>
          <p:cNvPr id="874" name="Posterior"/>
          <p:cNvSpPr txBox="1"/>
          <p:nvPr/>
        </p:nvSpPr>
        <p:spPr>
          <a:xfrm>
            <a:off x="12551113" y="6981080"/>
            <a:ext cx="2834443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31EC6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Posterior</a:t>
            </a:r>
          </a:p>
        </p:txBody>
      </p:sp>
      <p:sp>
        <p:nvSpPr>
          <p:cNvPr id="875" name="Line"/>
          <p:cNvSpPr/>
          <p:nvPr/>
        </p:nvSpPr>
        <p:spPr>
          <a:xfrm>
            <a:off x="10092275" y="6871800"/>
            <a:ext cx="2215322" cy="486561"/>
          </a:xfrm>
          <a:prstGeom prst="line">
            <a:avLst/>
          </a:prstGeom>
          <a:ln w="38100">
            <a:solidFill>
              <a:srgbClr val="31EC60"/>
            </a:solidFill>
            <a:headEnd type="oval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878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879" name="SCALENES…"/>
          <p:cNvSpPr txBox="1"/>
          <p:nvPr/>
        </p:nvSpPr>
        <p:spPr>
          <a:xfrm>
            <a:off x="990564" y="1524000"/>
            <a:ext cx="23507904" cy="1066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BICEPS BRACHII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Long - Supraglenoid Tubercle of Scapula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Short - Coracoid Process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Radial Tuberosity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-Flexion of Elbow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-Flexion of Shoulder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lvl="1"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-Supination</a:t>
            </a:r>
          </a:p>
        </p:txBody>
      </p:sp>
      <p:sp>
        <p:nvSpPr>
          <p:cNvPr id="880" name="Rectangle"/>
          <p:cNvSpPr/>
          <p:nvPr/>
        </p:nvSpPr>
        <p:spPr>
          <a:xfrm>
            <a:off x="16781552" y="9475390"/>
            <a:ext cx="7663238" cy="4583041"/>
          </a:xfrm>
          <a:prstGeom prst="rect">
            <a:avLst/>
          </a:prstGeom>
          <a:solidFill>
            <a:srgbClr val="2D044C">
              <a:alpha val="6878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1" name="Side Note: Most…"/>
          <p:cNvSpPr txBox="1"/>
          <p:nvPr/>
        </p:nvSpPr>
        <p:spPr>
          <a:xfrm>
            <a:off x="17072736" y="9846080"/>
            <a:ext cx="7080870" cy="355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Side Notes: </a:t>
            </a:r>
          </a:p>
          <a:p>
            <a:pPr algn="l">
              <a:defRPr sz="5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- Tight </a:t>
            </a:r>
          </a:p>
          <a:p>
            <a:pPr algn="l">
              <a:defRPr sz="5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- shortens w/ age </a:t>
            </a:r>
          </a:p>
          <a:p>
            <a:pPr algn="l">
              <a:defRPr sz="5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- “Popeye’s Syndrome”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883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884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pic>
        <p:nvPicPr>
          <p:cNvPr id="886" name="biceps-brachii.jpg" descr="biceps-brachi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07500" y="-1539764"/>
            <a:ext cx="16187806" cy="16187807"/>
          </a:xfrm>
          <a:prstGeom prst="rect">
            <a:avLst/>
          </a:prstGeom>
          <a:ln w="12700">
            <a:miter lim="400000"/>
          </a:ln>
        </p:spPr>
      </p:pic>
      <p:sp>
        <p:nvSpPr>
          <p:cNvPr id="887" name="Rectangle"/>
          <p:cNvSpPr/>
          <p:nvPr/>
        </p:nvSpPr>
        <p:spPr>
          <a:xfrm>
            <a:off x="10947400" y="12750800"/>
            <a:ext cx="5608738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888" name="Rectangle"/>
          <p:cNvSpPr/>
          <p:nvPr/>
        </p:nvSpPr>
        <p:spPr>
          <a:xfrm>
            <a:off x="204875" y="10662322"/>
            <a:ext cx="6424987" cy="2521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889" name="Erectors"/>
          <p:cNvSpPr txBox="1"/>
          <p:nvPr/>
        </p:nvSpPr>
        <p:spPr>
          <a:xfrm>
            <a:off x="14195339" y="1587672"/>
            <a:ext cx="10343667" cy="42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BICEPS</a:t>
            </a:r>
          </a:p>
          <a:p>
            <a:pPr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BRACHII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892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893" name="SCALENES…"/>
          <p:cNvSpPr txBox="1"/>
          <p:nvPr/>
        </p:nvSpPr>
        <p:spPr>
          <a:xfrm>
            <a:off x="969099" y="1310927"/>
            <a:ext cx="23507904" cy="1082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TRICEPS BRACHII</a:t>
            </a:r>
          </a:p>
          <a:p>
            <a:pPr algn="l">
              <a:defRPr sz="7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Long - Infraglenoid Tubercle of Scapula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7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 Medial - Posterior Humerus (below spiral groove)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7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 Lateral - Posterior Humerus 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7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  (above spiral groove)</a:t>
            </a:r>
          </a:p>
          <a:p>
            <a:pPr algn="l">
              <a:defRPr sz="7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Olecranon Process (elbow)</a:t>
            </a:r>
          </a:p>
          <a:p>
            <a:pPr algn="l">
              <a:defRPr sz="7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-Extension of Elbow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7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-Long - Extension of Shoulder</a:t>
            </a:r>
          </a:p>
        </p:txBody>
      </p:sp>
      <p:sp>
        <p:nvSpPr>
          <p:cNvPr id="894" name="Rectangle"/>
          <p:cNvSpPr/>
          <p:nvPr/>
        </p:nvSpPr>
        <p:spPr>
          <a:xfrm>
            <a:off x="16781552" y="7169350"/>
            <a:ext cx="7663238" cy="6889081"/>
          </a:xfrm>
          <a:prstGeom prst="rect">
            <a:avLst/>
          </a:prstGeom>
          <a:solidFill>
            <a:srgbClr val="2D044C">
              <a:alpha val="6878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95" name="Side Note: Most…"/>
          <p:cNvSpPr txBox="1"/>
          <p:nvPr/>
        </p:nvSpPr>
        <p:spPr>
          <a:xfrm>
            <a:off x="17175398" y="7621217"/>
            <a:ext cx="7185343" cy="528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Side Notes: </a:t>
            </a:r>
          </a:p>
          <a:p>
            <a:pPr algn="l">
              <a:defRPr sz="5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- Overstretched</a:t>
            </a:r>
          </a:p>
          <a:p>
            <a:pPr algn="l">
              <a:defRPr sz="5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- 2/3 bigger than biceps</a:t>
            </a:r>
          </a:p>
          <a:p>
            <a:pPr algn="l">
              <a:defRPr sz="5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- only muscle that does </a:t>
            </a:r>
          </a:p>
          <a:p>
            <a:pPr algn="l">
              <a:defRPr sz="5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extension of elbow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897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898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pic>
        <p:nvPicPr>
          <p:cNvPr id="900" name="triceps-brachii.jpg" descr="triceps-brachi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264" y="-1478891"/>
            <a:ext cx="17062329" cy="17062328"/>
          </a:xfrm>
          <a:prstGeom prst="rect">
            <a:avLst/>
          </a:prstGeom>
          <a:ln w="12700">
            <a:miter lim="400000"/>
          </a:ln>
        </p:spPr>
      </p:pic>
      <p:sp>
        <p:nvSpPr>
          <p:cNvPr id="901" name="Rectangle"/>
          <p:cNvSpPr/>
          <p:nvPr/>
        </p:nvSpPr>
        <p:spPr>
          <a:xfrm>
            <a:off x="9981484" y="12986912"/>
            <a:ext cx="394463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902" name="Rectangle"/>
          <p:cNvSpPr/>
          <p:nvPr/>
        </p:nvSpPr>
        <p:spPr>
          <a:xfrm>
            <a:off x="204875" y="10662322"/>
            <a:ext cx="6424987" cy="2521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903" name="Erectors"/>
          <p:cNvSpPr txBox="1"/>
          <p:nvPr/>
        </p:nvSpPr>
        <p:spPr>
          <a:xfrm>
            <a:off x="14195339" y="1587672"/>
            <a:ext cx="10343667" cy="42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TRICEPS</a:t>
            </a:r>
          </a:p>
          <a:p>
            <a:pPr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BRACHII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Rectangle"/>
          <p:cNvSpPr/>
          <p:nvPr/>
        </p:nvSpPr>
        <p:spPr>
          <a:xfrm>
            <a:off x="-120254" y="-31553"/>
            <a:ext cx="24769566" cy="1385133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906" name="Slide Number"/>
          <p:cNvSpPr txBox="1"/>
          <p:nvPr>
            <p:ph type="sldNum" sz="quarter" idx="4294967295"/>
          </p:nvPr>
        </p:nvSpPr>
        <p:spPr>
          <a:xfrm>
            <a:off x="23622000" y="13080999"/>
            <a:ext cx="472974" cy="4137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07" name="MUSCLS SET 2"/>
          <p:cNvSpPr txBox="1"/>
          <p:nvPr/>
        </p:nvSpPr>
        <p:spPr>
          <a:xfrm>
            <a:off x="10410573" y="1879982"/>
            <a:ext cx="12943183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FEFB0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MUSCLS SET 13</a:t>
            </a:r>
          </a:p>
        </p:txBody>
      </p:sp>
      <p:sp>
        <p:nvSpPr>
          <p:cNvPr id="908" name="RHOMBOIDS…"/>
          <p:cNvSpPr txBox="1"/>
          <p:nvPr/>
        </p:nvSpPr>
        <p:spPr>
          <a:xfrm>
            <a:off x="10252615" y="3762384"/>
            <a:ext cx="13259100" cy="421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9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BRACHIORADIALIS</a:t>
            </a:r>
          </a:p>
          <a:p>
            <a:pPr>
              <a:defRPr sz="9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FOREARM FLEXORS</a:t>
            </a:r>
          </a:p>
          <a:p>
            <a:pPr>
              <a:defRPr sz="9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FOREARM EXTENSORS</a:t>
            </a:r>
          </a:p>
        </p:txBody>
      </p:sp>
      <p:pic>
        <p:nvPicPr>
          <p:cNvPr id="909" name="mouse-elbow-anatomy-1 copy.png" descr="mouse-elbow-anatomy-1 cop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8072750">
            <a:off x="-7678849" y="-2623531"/>
            <a:ext cx="25575949" cy="127879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912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913" name="SCALENES…"/>
          <p:cNvSpPr txBox="1"/>
          <p:nvPr/>
        </p:nvSpPr>
        <p:spPr>
          <a:xfrm>
            <a:off x="1205212" y="2606327"/>
            <a:ext cx="23507904" cy="822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BRACHIORADIALIS</a:t>
            </a:r>
          </a:p>
          <a:p>
            <a:pPr algn="l">
              <a:defRPr sz="7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Lateral supracondylar ridge of humerus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7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chemeClr val="accent5">
                    <a:lumOff val="-9999"/>
                  </a:schemeClr>
                </a:solidFill>
              </a:rPr>
              <a:t>I:</a:t>
            </a:r>
            <a:r>
              <a:t>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Styloid process of Radius (Lateral surface)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7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-Flexion of the forearm at the elbow joint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 defTabSz="457200">
              <a:defRPr sz="7500">
                <a:solidFill>
                  <a:srgbClr val="44444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-Supination and pronation of the forearm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7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915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916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918" name="Rectangle"/>
          <p:cNvSpPr/>
          <p:nvPr/>
        </p:nvSpPr>
        <p:spPr>
          <a:xfrm>
            <a:off x="9981484" y="12986912"/>
            <a:ext cx="394463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919" name="Rectangle"/>
          <p:cNvSpPr/>
          <p:nvPr/>
        </p:nvSpPr>
        <p:spPr>
          <a:xfrm>
            <a:off x="204875" y="10662322"/>
            <a:ext cx="6424987" cy="2521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pic>
        <p:nvPicPr>
          <p:cNvPr id="920" name="brachioradialis.jpg" descr="brachioradialis.jpg"/>
          <p:cNvPicPr>
            <a:picLocks noChangeAspect="1"/>
          </p:cNvPicPr>
          <p:nvPr/>
        </p:nvPicPr>
        <p:blipFill>
          <a:blip r:embed="rId2">
            <a:extLst/>
          </a:blip>
          <a:srcRect l="11580" t="8763" r="0" b="0"/>
          <a:stretch>
            <a:fillRect/>
          </a:stretch>
        </p:blipFill>
        <p:spPr>
          <a:xfrm>
            <a:off x="-492936" y="-104306"/>
            <a:ext cx="14992404" cy="15470038"/>
          </a:xfrm>
          <a:prstGeom prst="rect">
            <a:avLst/>
          </a:prstGeom>
          <a:ln w="12700">
            <a:miter lim="400000"/>
          </a:ln>
        </p:spPr>
      </p:pic>
      <p:sp>
        <p:nvSpPr>
          <p:cNvPr id="921" name="Erectors"/>
          <p:cNvSpPr txBox="1"/>
          <p:nvPr/>
        </p:nvSpPr>
        <p:spPr>
          <a:xfrm>
            <a:off x="11139625" y="1126179"/>
            <a:ext cx="12691043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BRACHIORADIALIS</a:t>
            </a:r>
          </a:p>
        </p:txBody>
      </p:sp>
      <p:sp>
        <p:nvSpPr>
          <p:cNvPr id="922" name="Rectangle"/>
          <p:cNvSpPr/>
          <p:nvPr/>
        </p:nvSpPr>
        <p:spPr>
          <a:xfrm>
            <a:off x="-828184" y="-194972"/>
            <a:ext cx="4181499" cy="263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925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926" name="SCALENES…"/>
          <p:cNvSpPr txBox="1"/>
          <p:nvPr/>
        </p:nvSpPr>
        <p:spPr>
          <a:xfrm>
            <a:off x="1892085" y="3422794"/>
            <a:ext cx="23507904" cy="621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FOREARM FLEXORS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Medial Epicondyle of Humerus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Hands &amp; Fingers (anterior/palm side)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Flexion of Hands &amp; Fingers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Levator-Scapulae-1000.jpg" descr="Levator-Scapulae-1000.jpg"/>
          <p:cNvPicPr>
            <a:picLocks noChangeAspect="1"/>
          </p:cNvPicPr>
          <p:nvPr/>
        </p:nvPicPr>
        <p:blipFill>
          <a:blip r:embed="rId2">
            <a:extLst/>
          </a:blip>
          <a:srcRect l="0" t="685" r="0" b="0"/>
          <a:stretch>
            <a:fillRect/>
          </a:stretch>
        </p:blipFill>
        <p:spPr>
          <a:xfrm>
            <a:off x="5406330" y="-317155"/>
            <a:ext cx="13935722" cy="13840125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Levator Scapula"/>
          <p:cNvSpPr txBox="1"/>
          <p:nvPr/>
        </p:nvSpPr>
        <p:spPr>
          <a:xfrm>
            <a:off x="947990" y="1549400"/>
            <a:ext cx="2451993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Levator Scapula</a:t>
            </a:r>
          </a:p>
        </p:txBody>
      </p:sp>
      <p:sp>
        <p:nvSpPr>
          <p:cNvPr id="198" name="Rectangle"/>
          <p:cNvSpPr/>
          <p:nvPr/>
        </p:nvSpPr>
        <p:spPr>
          <a:xfrm>
            <a:off x="-297163" y="-24904"/>
            <a:ext cx="26570584" cy="14224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99" name="Erectors"/>
          <p:cNvSpPr txBox="1"/>
          <p:nvPr/>
        </p:nvSpPr>
        <p:spPr>
          <a:xfrm>
            <a:off x="947990" y="1549400"/>
            <a:ext cx="2451993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Erector</a:t>
            </a:r>
          </a:p>
        </p:txBody>
      </p:sp>
      <p:pic>
        <p:nvPicPr>
          <p:cNvPr id="20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4520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Rectangle"/>
          <p:cNvSpPr/>
          <p:nvPr/>
        </p:nvSpPr>
        <p:spPr>
          <a:xfrm>
            <a:off x="16078200" y="2616200"/>
            <a:ext cx="3309543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202" name="Iliocostalis muscle"/>
          <p:cNvSpPr txBox="1"/>
          <p:nvPr/>
        </p:nvSpPr>
        <p:spPr>
          <a:xfrm>
            <a:off x="16378859" y="4268468"/>
            <a:ext cx="3280669" cy="622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Iliocostalis muscle</a:t>
            </a:r>
          </a:p>
        </p:txBody>
      </p:sp>
      <p:sp>
        <p:nvSpPr>
          <p:cNvPr id="203" name="Longissimus muscle"/>
          <p:cNvSpPr txBox="1"/>
          <p:nvPr/>
        </p:nvSpPr>
        <p:spPr>
          <a:xfrm>
            <a:off x="16424577" y="4876024"/>
            <a:ext cx="3975280" cy="622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Longissimus muscle</a:t>
            </a:r>
          </a:p>
        </p:txBody>
      </p:sp>
      <p:sp>
        <p:nvSpPr>
          <p:cNvPr id="204" name="Spinalis muscle"/>
          <p:cNvSpPr txBox="1"/>
          <p:nvPr/>
        </p:nvSpPr>
        <p:spPr>
          <a:xfrm>
            <a:off x="16424577" y="5450066"/>
            <a:ext cx="3975280" cy="622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Spinalis muscle</a:t>
            </a:r>
          </a:p>
        </p:txBody>
      </p:sp>
      <p:sp>
        <p:nvSpPr>
          <p:cNvPr id="205" name="Erectors"/>
          <p:cNvSpPr txBox="1"/>
          <p:nvPr/>
        </p:nvSpPr>
        <p:spPr>
          <a:xfrm>
            <a:off x="947990" y="2844799"/>
            <a:ext cx="2451993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Spinae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0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4114749" y="-319683"/>
            <a:ext cx="28990426" cy="14035683"/>
            <a:chOff x="0" y="0"/>
            <a:chExt cx="28990425" cy="14035682"/>
          </a:xfrm>
        </p:grpSpPr>
        <p:sp>
          <p:nvSpPr>
            <p:cNvPr id="928" name="Rectangle"/>
            <p:cNvSpPr/>
            <p:nvPr/>
          </p:nvSpPr>
          <p:spPr>
            <a:xfrm>
              <a:off x="-1" y="0"/>
              <a:ext cx="28990427" cy="1403568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929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170502"/>
              <a:ext cx="28990427" cy="16946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931" name="Rectangle"/>
          <p:cNvSpPr/>
          <p:nvPr/>
        </p:nvSpPr>
        <p:spPr>
          <a:xfrm>
            <a:off x="9981484" y="12986912"/>
            <a:ext cx="394463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932" name="Rectangle"/>
          <p:cNvSpPr/>
          <p:nvPr/>
        </p:nvSpPr>
        <p:spPr>
          <a:xfrm>
            <a:off x="204875" y="10662322"/>
            <a:ext cx="6424987" cy="2521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933" name="Erectors"/>
          <p:cNvSpPr txBox="1"/>
          <p:nvPr/>
        </p:nvSpPr>
        <p:spPr>
          <a:xfrm>
            <a:off x="10758625" y="5313858"/>
            <a:ext cx="12691043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FOREARM FLEXORS</a:t>
            </a:r>
          </a:p>
        </p:txBody>
      </p:sp>
      <p:sp>
        <p:nvSpPr>
          <p:cNvPr id="934" name="Rectangle"/>
          <p:cNvSpPr/>
          <p:nvPr/>
        </p:nvSpPr>
        <p:spPr>
          <a:xfrm>
            <a:off x="-828184" y="-194972"/>
            <a:ext cx="4181499" cy="263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935" name="Superficial-Flexor-Muscles-of-the-Anterior-Forearm.png" descr="Superficial-Flexor-Muscles-of-the-Anterior-Forear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5119" y="-298584"/>
            <a:ext cx="10782563" cy="149954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938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939" name="SCALENES…"/>
          <p:cNvSpPr txBox="1"/>
          <p:nvPr/>
        </p:nvSpPr>
        <p:spPr>
          <a:xfrm>
            <a:off x="1892085" y="1936894"/>
            <a:ext cx="23507904" cy="918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PRONATOR TERES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Common Flexor Tendon from Medial Epicondyle of Humerus &amp; Coronoid Process of the Ulna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Middle of Lateral Surface of the Radius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Pronates the Forearm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4114749" y="-319683"/>
            <a:ext cx="28990426" cy="14035683"/>
            <a:chOff x="0" y="0"/>
            <a:chExt cx="28990425" cy="14035682"/>
          </a:xfrm>
        </p:grpSpPr>
        <p:sp>
          <p:nvSpPr>
            <p:cNvPr id="941" name="Rectangle"/>
            <p:cNvSpPr/>
            <p:nvPr/>
          </p:nvSpPr>
          <p:spPr>
            <a:xfrm>
              <a:off x="-1" y="0"/>
              <a:ext cx="28990427" cy="1403568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942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170502"/>
              <a:ext cx="28990427" cy="16946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944" name="Rectangle"/>
          <p:cNvSpPr/>
          <p:nvPr/>
        </p:nvSpPr>
        <p:spPr>
          <a:xfrm>
            <a:off x="9981484" y="12986912"/>
            <a:ext cx="394463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945" name="Rectangle"/>
          <p:cNvSpPr/>
          <p:nvPr/>
        </p:nvSpPr>
        <p:spPr>
          <a:xfrm>
            <a:off x="204875" y="10662322"/>
            <a:ext cx="6424987" cy="2521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946" name="Rectangle"/>
          <p:cNvSpPr/>
          <p:nvPr/>
        </p:nvSpPr>
        <p:spPr>
          <a:xfrm>
            <a:off x="-828184" y="-194972"/>
            <a:ext cx="4181499" cy="263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947" name="pronator-teres.jpg" descr="pronator-ter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33054" y="-1192610"/>
            <a:ext cx="15121137" cy="15121137"/>
          </a:xfrm>
          <a:prstGeom prst="rect">
            <a:avLst/>
          </a:prstGeom>
          <a:ln w="12700">
            <a:miter lim="400000"/>
          </a:ln>
        </p:spPr>
      </p:pic>
      <p:sp>
        <p:nvSpPr>
          <p:cNvPr id="948" name="Rectangle"/>
          <p:cNvSpPr/>
          <p:nvPr/>
        </p:nvSpPr>
        <p:spPr>
          <a:xfrm>
            <a:off x="-203200" y="9448800"/>
            <a:ext cx="6162080" cy="4286548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49" name="Erectors"/>
          <p:cNvSpPr txBox="1"/>
          <p:nvPr/>
        </p:nvSpPr>
        <p:spPr>
          <a:xfrm>
            <a:off x="10784025" y="6736258"/>
            <a:ext cx="12691043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PRONATOR TERES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1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952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953" name="SCALENES…"/>
          <p:cNvSpPr txBox="1"/>
          <p:nvPr/>
        </p:nvSpPr>
        <p:spPr>
          <a:xfrm>
            <a:off x="1333285" y="3615976"/>
            <a:ext cx="24062934" cy="621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FLEXOR CARPI RADIALIS LONGUS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Medial Epicondyle of Humeru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s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Base of 2nd and 3rd Metacarpals 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Flexion of the hand at wrist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7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4114749" y="-319683"/>
            <a:ext cx="28990426" cy="14035683"/>
            <a:chOff x="0" y="0"/>
            <a:chExt cx="28990425" cy="14035682"/>
          </a:xfrm>
        </p:grpSpPr>
        <p:sp>
          <p:nvSpPr>
            <p:cNvPr id="955" name="Rectangle"/>
            <p:cNvSpPr/>
            <p:nvPr/>
          </p:nvSpPr>
          <p:spPr>
            <a:xfrm>
              <a:off x="-1" y="0"/>
              <a:ext cx="28990427" cy="1403568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956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170502"/>
              <a:ext cx="28990427" cy="16946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958" name="Rectangle"/>
          <p:cNvSpPr/>
          <p:nvPr/>
        </p:nvSpPr>
        <p:spPr>
          <a:xfrm>
            <a:off x="9981484" y="12986912"/>
            <a:ext cx="394463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959" name="Rectangle"/>
          <p:cNvSpPr/>
          <p:nvPr/>
        </p:nvSpPr>
        <p:spPr>
          <a:xfrm>
            <a:off x="204875" y="10662322"/>
            <a:ext cx="6424987" cy="2521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960" name="Rectangle"/>
          <p:cNvSpPr/>
          <p:nvPr/>
        </p:nvSpPr>
        <p:spPr>
          <a:xfrm>
            <a:off x="-828184" y="-194972"/>
            <a:ext cx="4181499" cy="263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61" name="Rectangle"/>
          <p:cNvSpPr/>
          <p:nvPr/>
        </p:nvSpPr>
        <p:spPr>
          <a:xfrm>
            <a:off x="-203200" y="9448800"/>
            <a:ext cx="6162080" cy="4286548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62" name="Erectors"/>
          <p:cNvSpPr txBox="1"/>
          <p:nvPr/>
        </p:nvSpPr>
        <p:spPr>
          <a:xfrm>
            <a:off x="10987225" y="716458"/>
            <a:ext cx="12691043" cy="42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FLEXOR CARPI RADIALIS LONGUS</a:t>
            </a:r>
          </a:p>
        </p:txBody>
      </p:sp>
      <p:pic>
        <p:nvPicPr>
          <p:cNvPr id="963" name="fcr.png" descr="fc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9300" y="-319683"/>
            <a:ext cx="8163612" cy="14035683"/>
          </a:xfrm>
          <a:prstGeom prst="rect">
            <a:avLst/>
          </a:prstGeom>
          <a:ln w="12700">
            <a:miter lim="400000"/>
          </a:ln>
        </p:spPr>
      </p:pic>
      <p:sp>
        <p:nvSpPr>
          <p:cNvPr id="964" name="Flexor Carpi…"/>
          <p:cNvSpPr txBox="1"/>
          <p:nvPr/>
        </p:nvSpPr>
        <p:spPr>
          <a:xfrm>
            <a:off x="8887579" y="6362700"/>
            <a:ext cx="5237242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Flexor Carpi </a:t>
            </a:r>
          </a:p>
          <a:p>
            <a:pPr>
              <a:defRPr sz="4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Radialis Longus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967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968" name="SCALENES…"/>
          <p:cNvSpPr txBox="1"/>
          <p:nvPr/>
        </p:nvSpPr>
        <p:spPr>
          <a:xfrm>
            <a:off x="1333285" y="2009426"/>
            <a:ext cx="24062934" cy="942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PALMARIS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Medial Epicondyle of Humeru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s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Flexor Retinaculum 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 Palmar aponeurosis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 defTabSz="457200">
              <a:lnSpc>
                <a:spcPts val="3200"/>
              </a:lnSpc>
              <a:defRPr sz="140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Flexion of Wrist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 Tenses palmar aponeurosis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2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4114749" y="-319683"/>
            <a:ext cx="28990426" cy="14035683"/>
            <a:chOff x="0" y="0"/>
            <a:chExt cx="28990425" cy="14035682"/>
          </a:xfrm>
        </p:grpSpPr>
        <p:sp>
          <p:nvSpPr>
            <p:cNvPr id="970" name="Rectangle"/>
            <p:cNvSpPr/>
            <p:nvPr/>
          </p:nvSpPr>
          <p:spPr>
            <a:xfrm>
              <a:off x="-1" y="0"/>
              <a:ext cx="28990427" cy="1403568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971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170502"/>
              <a:ext cx="28990427" cy="16946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973" name="Rectangle"/>
          <p:cNvSpPr/>
          <p:nvPr/>
        </p:nvSpPr>
        <p:spPr>
          <a:xfrm>
            <a:off x="9981484" y="12986912"/>
            <a:ext cx="394463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974" name="Rectangle"/>
          <p:cNvSpPr/>
          <p:nvPr/>
        </p:nvSpPr>
        <p:spPr>
          <a:xfrm>
            <a:off x="204875" y="10662322"/>
            <a:ext cx="6424987" cy="2521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975" name="Rectangle"/>
          <p:cNvSpPr/>
          <p:nvPr/>
        </p:nvSpPr>
        <p:spPr>
          <a:xfrm>
            <a:off x="-828184" y="-194972"/>
            <a:ext cx="4181499" cy="263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76" name="Rectangle"/>
          <p:cNvSpPr/>
          <p:nvPr/>
        </p:nvSpPr>
        <p:spPr>
          <a:xfrm>
            <a:off x="-203200" y="9448800"/>
            <a:ext cx="6162080" cy="4286548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977" name="palmaris-longus-1.jpg" descr="palmaris-longus-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578" y="-1376165"/>
            <a:ext cx="15773549" cy="15773550"/>
          </a:xfrm>
          <a:prstGeom prst="rect">
            <a:avLst/>
          </a:prstGeom>
          <a:ln w="12700">
            <a:miter lim="400000"/>
          </a:ln>
        </p:spPr>
      </p:pic>
      <p:sp>
        <p:nvSpPr>
          <p:cNvPr id="978" name="Rectangle"/>
          <p:cNvSpPr/>
          <p:nvPr/>
        </p:nvSpPr>
        <p:spPr>
          <a:xfrm>
            <a:off x="990600" y="1066800"/>
            <a:ext cx="4472683" cy="1750715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79" name="Erectors"/>
          <p:cNvSpPr txBox="1"/>
          <p:nvPr/>
        </p:nvSpPr>
        <p:spPr>
          <a:xfrm>
            <a:off x="10987225" y="1478458"/>
            <a:ext cx="12691043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PALMARIS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1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982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983" name="SCALENES…"/>
          <p:cNvSpPr txBox="1"/>
          <p:nvPr/>
        </p:nvSpPr>
        <p:spPr>
          <a:xfrm>
            <a:off x="3057509" y="2130077"/>
            <a:ext cx="21856110" cy="918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FLEXOR CARPI ULNARIS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Medial Epicondyle of Humeru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s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Base of 2nd &amp; 3rd Metacarpal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Flexion of Wrist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 Abduction of Wrist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5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986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pic>
        <p:nvPicPr>
          <p:cNvPr id="987" name="flexor-carpi-ulnaris-1.jpg" descr="flexor-carpi-ulnaris-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3050" y="-1165027"/>
            <a:ext cx="13716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988" name="Rectangle"/>
          <p:cNvSpPr/>
          <p:nvPr/>
        </p:nvSpPr>
        <p:spPr>
          <a:xfrm>
            <a:off x="884733" y="841970"/>
            <a:ext cx="3934620" cy="225663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89" name="Erectors"/>
          <p:cNvSpPr txBox="1"/>
          <p:nvPr/>
        </p:nvSpPr>
        <p:spPr>
          <a:xfrm>
            <a:off x="10987225" y="716458"/>
            <a:ext cx="12691043" cy="42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FLEXOR CARPI ULNARIS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1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992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993" name="SCALENES…"/>
          <p:cNvSpPr txBox="1"/>
          <p:nvPr/>
        </p:nvSpPr>
        <p:spPr>
          <a:xfrm>
            <a:off x="1413368" y="707677"/>
            <a:ext cx="21856110" cy="1202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FLEXOR DIGITORUM SUPERFICIALIS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Medial Epicondyle of Humerus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 Ulnar collateral ligament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 Coronoid Process of Ulna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Bodies of 2nd to 5th Phalanges 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Flexion of Four Digits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 Flexion of proximal phalanges at 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  Metacarpophalangeal Joints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Rectangle"/>
          <p:cNvSpPr/>
          <p:nvPr/>
        </p:nvSpPr>
        <p:spPr>
          <a:xfrm>
            <a:off x="-120254" y="-31553"/>
            <a:ext cx="24769566" cy="1385133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208" name="Slide Number"/>
          <p:cNvSpPr txBox="1"/>
          <p:nvPr>
            <p:ph type="sldNum" sz="quarter" idx="4294967295"/>
          </p:nvPr>
        </p:nvSpPr>
        <p:spPr>
          <a:xfrm>
            <a:off x="23621998" y="13080999"/>
            <a:ext cx="331471" cy="4137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9" name="GettyImages-1191008646-e1614806081234.jpg" descr="GettyImages-1191008646-e16148060812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43438" y="-67668"/>
            <a:ext cx="20740358" cy="13851336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MUSCLE SET 3"/>
          <p:cNvSpPr txBox="1"/>
          <p:nvPr/>
        </p:nvSpPr>
        <p:spPr>
          <a:xfrm>
            <a:off x="9882539" y="1219200"/>
            <a:ext cx="12442032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MUSCLE SET 3</a:t>
            </a:r>
          </a:p>
        </p:txBody>
      </p:sp>
      <p:sp>
        <p:nvSpPr>
          <p:cNvPr id="211" name="Latissimus Dorsi…"/>
          <p:cNvSpPr txBox="1"/>
          <p:nvPr/>
        </p:nvSpPr>
        <p:spPr>
          <a:xfrm>
            <a:off x="3843589" y="2997200"/>
            <a:ext cx="24519931" cy="772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2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LATISSIMUS DORSI</a:t>
            </a:r>
          </a:p>
          <a:p>
            <a:pPr>
              <a:defRPr sz="12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TERES MAJOR</a:t>
            </a:r>
          </a:p>
          <a:p>
            <a:pPr>
              <a:defRPr sz="12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SERRATUS ANTERIOR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pic>
        <p:nvPicPr>
          <p:cNvPr id="996" name="flexor-digitorum-superficialis-1.jpg" descr="flexor-digitorum-superficialis-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51695" y="-1292027"/>
            <a:ext cx="15593170" cy="15593170"/>
          </a:xfrm>
          <a:prstGeom prst="rect">
            <a:avLst/>
          </a:prstGeom>
          <a:ln w="12700">
            <a:miter lim="400000"/>
          </a:ln>
        </p:spPr>
      </p:pic>
      <p:sp>
        <p:nvSpPr>
          <p:cNvPr id="997" name="Rectangle"/>
          <p:cNvSpPr/>
          <p:nvPr/>
        </p:nvSpPr>
        <p:spPr>
          <a:xfrm>
            <a:off x="-486867" y="5491063"/>
            <a:ext cx="4599385" cy="8162033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98" name="Erectors"/>
          <p:cNvSpPr txBox="1"/>
          <p:nvPr/>
        </p:nvSpPr>
        <p:spPr>
          <a:xfrm>
            <a:off x="10961825" y="1173658"/>
            <a:ext cx="12691043" cy="42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FLEXOR DIGITORUM SUPERFICIALIS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1002" name="SCALENES…"/>
          <p:cNvSpPr txBox="1"/>
          <p:nvPr/>
        </p:nvSpPr>
        <p:spPr>
          <a:xfrm>
            <a:off x="1513947" y="1219200"/>
            <a:ext cx="23507904" cy="1127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FOREARM EXTENSORS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Lateral Epicondyle of Humerus (common extensor tendon)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Hands &amp; Fingers (posterior)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Extension of hands and fingers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lvl="5" indent="1143000" algn="l" defTabSz="457200">
              <a:lnSpc>
                <a:spcPts val="10000"/>
              </a:lnSpc>
              <a:defRPr sz="690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1. extensor digitorum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lvl="5" indent="1143000" algn="l" defTabSz="457200">
              <a:lnSpc>
                <a:spcPts val="10000"/>
              </a:lnSpc>
              <a:defRPr sz="690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2. extensor carpi ulnaris 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lvl="5" indent="1143000" algn="l" defTabSz="457200">
              <a:lnSpc>
                <a:spcPts val="10000"/>
              </a:lnSpc>
              <a:defRPr sz="690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3. extensor digiti minimi</a:t>
            </a:r>
          </a:p>
        </p:txBody>
      </p:sp>
      <p:sp>
        <p:nvSpPr>
          <p:cNvPr id="1003" name="Rectangle"/>
          <p:cNvSpPr/>
          <p:nvPr/>
        </p:nvSpPr>
        <p:spPr>
          <a:xfrm>
            <a:off x="16781552" y="9353651"/>
            <a:ext cx="7663238" cy="4704780"/>
          </a:xfrm>
          <a:prstGeom prst="rect">
            <a:avLst/>
          </a:prstGeom>
          <a:solidFill>
            <a:srgbClr val="2D044C">
              <a:alpha val="6878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04" name="Side Note: Most…"/>
          <p:cNvSpPr txBox="1"/>
          <p:nvPr/>
        </p:nvSpPr>
        <p:spPr>
          <a:xfrm>
            <a:off x="17353198" y="9704017"/>
            <a:ext cx="7185343" cy="355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Side Note: </a:t>
            </a:r>
          </a:p>
          <a:p>
            <a:pPr algn="l">
              <a:defRPr sz="5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- 3 Forearm Extensors </a:t>
            </a:r>
          </a:p>
          <a:p>
            <a:pPr algn="l">
              <a:defRPr sz="5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- 4 Superficial Forearm</a:t>
            </a:r>
          </a:p>
          <a:p>
            <a:pPr algn="l">
              <a:defRPr sz="5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 Extensors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8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6020745" y="-1691283"/>
            <a:ext cx="31938818" cy="15463144"/>
            <a:chOff x="0" y="0"/>
            <a:chExt cx="31938816" cy="15463142"/>
          </a:xfrm>
        </p:grpSpPr>
        <p:sp>
          <p:nvSpPr>
            <p:cNvPr id="1006" name="Rectangle"/>
            <p:cNvSpPr/>
            <p:nvPr/>
          </p:nvSpPr>
          <p:spPr>
            <a:xfrm>
              <a:off x="-1" y="0"/>
              <a:ext cx="31938818" cy="154631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1007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798055"/>
              <a:ext cx="31938818" cy="1867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1009" name="Rectangle"/>
          <p:cNvSpPr/>
          <p:nvPr/>
        </p:nvSpPr>
        <p:spPr>
          <a:xfrm>
            <a:off x="9981484" y="12986912"/>
            <a:ext cx="394463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010" name="Rectangle"/>
          <p:cNvSpPr/>
          <p:nvPr/>
        </p:nvSpPr>
        <p:spPr>
          <a:xfrm>
            <a:off x="204875" y="10662322"/>
            <a:ext cx="6424987" cy="2521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011" name="Erectors"/>
          <p:cNvSpPr txBox="1"/>
          <p:nvPr/>
        </p:nvSpPr>
        <p:spPr>
          <a:xfrm>
            <a:off x="10758625" y="4551858"/>
            <a:ext cx="12691043" cy="42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FOREARM EXTENSORS</a:t>
            </a:r>
          </a:p>
        </p:txBody>
      </p:sp>
      <p:sp>
        <p:nvSpPr>
          <p:cNvPr id="1012" name="Rectangle"/>
          <p:cNvSpPr/>
          <p:nvPr/>
        </p:nvSpPr>
        <p:spPr>
          <a:xfrm>
            <a:off x="-828184" y="-194972"/>
            <a:ext cx="4181499" cy="263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013" name="mouse-elbow-anatomy-1 copy.png" descr="mouse-elbow-anatomy-1 cop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8072750">
            <a:off x="-6140856" y="-218318"/>
            <a:ext cx="22243079" cy="111215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7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1015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1016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1018" name="Rectangle"/>
          <p:cNvSpPr/>
          <p:nvPr/>
        </p:nvSpPr>
        <p:spPr>
          <a:xfrm>
            <a:off x="9981484" y="12986912"/>
            <a:ext cx="394463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019" name="Rectangle"/>
          <p:cNvSpPr/>
          <p:nvPr/>
        </p:nvSpPr>
        <p:spPr>
          <a:xfrm>
            <a:off x="204875" y="10662322"/>
            <a:ext cx="6424987" cy="2521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020" name="Rectangle"/>
          <p:cNvSpPr/>
          <p:nvPr/>
        </p:nvSpPr>
        <p:spPr>
          <a:xfrm>
            <a:off x="-828184" y="-194972"/>
            <a:ext cx="4181499" cy="263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21" name="SCALENES…"/>
          <p:cNvSpPr txBox="1"/>
          <p:nvPr/>
        </p:nvSpPr>
        <p:spPr>
          <a:xfrm>
            <a:off x="1640947" y="2024560"/>
            <a:ext cx="23507904" cy="905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EXTENSOR CARPI ULNARIS</a:t>
            </a:r>
            <a:endParaRPr sz="10800"/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Lateral Epicondyle of Humerus (common extensor tendon)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Base of 5th Metacarpal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Extension of Wrists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 Adduction of Wrists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1023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1024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pic>
        <p:nvPicPr>
          <p:cNvPr id="1026" name="extensor-carpi-ulnaris.jpg" descr="extensor-carpi-ulnari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04206" y="-1346200"/>
            <a:ext cx="15592773" cy="15592773"/>
          </a:xfrm>
          <a:prstGeom prst="rect">
            <a:avLst/>
          </a:prstGeom>
          <a:ln w="12700">
            <a:miter lim="400000"/>
          </a:ln>
        </p:spPr>
      </p:pic>
      <p:sp>
        <p:nvSpPr>
          <p:cNvPr id="1027" name="Rectangle"/>
          <p:cNvSpPr/>
          <p:nvPr/>
        </p:nvSpPr>
        <p:spPr>
          <a:xfrm>
            <a:off x="9981484" y="12986912"/>
            <a:ext cx="394463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028" name="Erectors"/>
          <p:cNvSpPr txBox="1"/>
          <p:nvPr/>
        </p:nvSpPr>
        <p:spPr>
          <a:xfrm>
            <a:off x="11139625" y="364179"/>
            <a:ext cx="12691043" cy="42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EXTENSOR </a:t>
            </a:r>
          </a:p>
          <a:p>
            <a:pPr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CARPI ULNARIS</a:t>
            </a:r>
          </a:p>
        </p:txBody>
      </p:sp>
      <p:sp>
        <p:nvSpPr>
          <p:cNvPr id="1029" name="Rectangle"/>
          <p:cNvSpPr/>
          <p:nvPr/>
        </p:nvSpPr>
        <p:spPr>
          <a:xfrm>
            <a:off x="-701184" y="643228"/>
            <a:ext cx="4181499" cy="263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1031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1032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1034" name="Rectangle"/>
          <p:cNvSpPr/>
          <p:nvPr/>
        </p:nvSpPr>
        <p:spPr>
          <a:xfrm>
            <a:off x="9981484" y="12986912"/>
            <a:ext cx="394463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035" name="Rectangle"/>
          <p:cNvSpPr/>
          <p:nvPr/>
        </p:nvSpPr>
        <p:spPr>
          <a:xfrm>
            <a:off x="204875" y="10662322"/>
            <a:ext cx="6424987" cy="2521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036" name="Rectangle"/>
          <p:cNvSpPr/>
          <p:nvPr/>
        </p:nvSpPr>
        <p:spPr>
          <a:xfrm>
            <a:off x="-828184" y="-194972"/>
            <a:ext cx="4181499" cy="263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37" name="SCALENES…"/>
          <p:cNvSpPr txBox="1"/>
          <p:nvPr/>
        </p:nvSpPr>
        <p:spPr>
          <a:xfrm>
            <a:off x="1640947" y="2767510"/>
            <a:ext cx="23507904" cy="756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EXTENSOR DIGITORUM</a:t>
            </a:r>
            <a:endParaRPr sz="10800"/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Lateral Epicondyle of Humerus (common extensor tendon)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Extensor expansions of 2nd - 5th fingers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Extension of Fingers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1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1039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1040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pic>
        <p:nvPicPr>
          <p:cNvPr id="1042" name="extensor-digitorum.jpg" descr="extensor-digitoru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1574" y="-1501651"/>
            <a:ext cx="16719303" cy="16719302"/>
          </a:xfrm>
          <a:prstGeom prst="rect">
            <a:avLst/>
          </a:prstGeom>
          <a:ln w="12700">
            <a:miter lim="400000"/>
          </a:ln>
        </p:spPr>
      </p:pic>
      <p:sp>
        <p:nvSpPr>
          <p:cNvPr id="1043" name="Rectangle"/>
          <p:cNvSpPr/>
          <p:nvPr/>
        </p:nvSpPr>
        <p:spPr>
          <a:xfrm>
            <a:off x="9981484" y="12986912"/>
            <a:ext cx="394463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044" name="Erectors"/>
          <p:cNvSpPr txBox="1"/>
          <p:nvPr/>
        </p:nvSpPr>
        <p:spPr>
          <a:xfrm>
            <a:off x="13950492" y="1100779"/>
            <a:ext cx="10438976" cy="42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EXTENSOR </a:t>
            </a:r>
          </a:p>
          <a:p>
            <a:pPr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DIGITORUM</a:t>
            </a:r>
          </a:p>
        </p:txBody>
      </p:sp>
      <p:sp>
        <p:nvSpPr>
          <p:cNvPr id="1045" name="Rectangle"/>
          <p:cNvSpPr/>
          <p:nvPr/>
        </p:nvSpPr>
        <p:spPr>
          <a:xfrm>
            <a:off x="-701184" y="643228"/>
            <a:ext cx="5474617" cy="263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1047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1048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1050" name="Rectangle"/>
          <p:cNvSpPr/>
          <p:nvPr/>
        </p:nvSpPr>
        <p:spPr>
          <a:xfrm>
            <a:off x="9981484" y="12986912"/>
            <a:ext cx="394463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051" name="Rectangle"/>
          <p:cNvSpPr/>
          <p:nvPr/>
        </p:nvSpPr>
        <p:spPr>
          <a:xfrm>
            <a:off x="204875" y="10662322"/>
            <a:ext cx="6424987" cy="2521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052" name="Rectangle"/>
          <p:cNvSpPr/>
          <p:nvPr/>
        </p:nvSpPr>
        <p:spPr>
          <a:xfrm>
            <a:off x="-828184" y="-194972"/>
            <a:ext cx="4181499" cy="263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53" name="SCALENES…"/>
          <p:cNvSpPr txBox="1"/>
          <p:nvPr/>
        </p:nvSpPr>
        <p:spPr>
          <a:xfrm>
            <a:off x="1640947" y="2767510"/>
            <a:ext cx="23507904" cy="756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EXTENSOR DIGITI MINIMI</a:t>
            </a:r>
            <a:endParaRPr sz="10800"/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Lateral Epicondyle of Humerus (common extensor tendon)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Extensor expansions of 2nd - 5th fingers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Extension of Fingers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1055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1056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pic>
        <p:nvPicPr>
          <p:cNvPr id="1058" name="extensor-digiti-minimi.jpg" descr="extensor-digiti-minim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667" y="-1270000"/>
            <a:ext cx="15735896" cy="15735896"/>
          </a:xfrm>
          <a:prstGeom prst="rect">
            <a:avLst/>
          </a:prstGeom>
          <a:ln w="12700">
            <a:miter lim="400000"/>
          </a:ln>
        </p:spPr>
      </p:pic>
      <p:sp>
        <p:nvSpPr>
          <p:cNvPr id="1059" name="Erectors"/>
          <p:cNvSpPr txBox="1"/>
          <p:nvPr/>
        </p:nvSpPr>
        <p:spPr>
          <a:xfrm>
            <a:off x="12857102" y="1151580"/>
            <a:ext cx="11506966" cy="42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EXTENSOR </a:t>
            </a:r>
          </a:p>
          <a:p>
            <a:pPr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DIGITI MINIMI</a:t>
            </a:r>
          </a:p>
        </p:txBody>
      </p:sp>
      <p:sp>
        <p:nvSpPr>
          <p:cNvPr id="1060" name="Rectangle"/>
          <p:cNvSpPr/>
          <p:nvPr/>
        </p:nvSpPr>
        <p:spPr>
          <a:xfrm>
            <a:off x="-650384" y="-197812"/>
            <a:ext cx="5474617" cy="69913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1062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1063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1065" name="Rectangle"/>
          <p:cNvSpPr/>
          <p:nvPr/>
        </p:nvSpPr>
        <p:spPr>
          <a:xfrm>
            <a:off x="9981484" y="12986912"/>
            <a:ext cx="394463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066" name="Rectangle"/>
          <p:cNvSpPr/>
          <p:nvPr/>
        </p:nvSpPr>
        <p:spPr>
          <a:xfrm>
            <a:off x="204875" y="10662322"/>
            <a:ext cx="6424987" cy="2521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067" name="Rectangle"/>
          <p:cNvSpPr/>
          <p:nvPr/>
        </p:nvSpPr>
        <p:spPr>
          <a:xfrm>
            <a:off x="-828184" y="-194972"/>
            <a:ext cx="4181499" cy="263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68" name="SCALENES…"/>
          <p:cNvSpPr txBox="1"/>
          <p:nvPr/>
        </p:nvSpPr>
        <p:spPr>
          <a:xfrm>
            <a:off x="1640947" y="1961060"/>
            <a:ext cx="23507904" cy="918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EXTENSOR CARPI RADIALIS</a:t>
            </a:r>
            <a:r>
              <a:rPr sz="10800"/>
              <a:t> BREVIS</a:t>
            </a:r>
            <a:endParaRPr sz="10800"/>
          </a:p>
          <a:p>
            <a:pPr algn="l">
              <a:defRPr sz="86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b="1">
                <a:solidFill>
                  <a:schemeClr val="accent5">
                    <a:lumOff val="-9999"/>
                  </a:schemeClr>
                </a:solidFill>
              </a:rPr>
              <a:t>O:</a:t>
            </a:r>
            <a:r>
              <a:t>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- Lateral Epicondyle of Humerus (common extensor tendon)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Base of 3rd Metacarpal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Extension of Wrists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 Abduction of Wrists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215" name="LATISSIMUS DORSI…"/>
          <p:cNvSpPr txBox="1"/>
          <p:nvPr/>
        </p:nvSpPr>
        <p:spPr>
          <a:xfrm>
            <a:off x="885029" y="761998"/>
            <a:ext cx="22613942" cy="1219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6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LATISSIMUS DORSI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Thoracolumbar Aponeurosis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Bicipital Groove of the Humerus (medial lip)</a:t>
            </a:r>
          </a:p>
          <a:p>
            <a:pPr algn="l">
              <a:defRPr sz="9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Adduction of the Humerus, Extension of the Humerus, Medial Rotation of Humerus</a:t>
            </a:r>
          </a:p>
        </p:txBody>
      </p:sp>
      <p:sp>
        <p:nvSpPr>
          <p:cNvPr id="216" name="Side Note: Broad"/>
          <p:cNvSpPr txBox="1"/>
          <p:nvPr/>
        </p:nvSpPr>
        <p:spPr>
          <a:xfrm>
            <a:off x="16729273" y="879126"/>
            <a:ext cx="5252086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2D044C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Side Note: Broad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2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1070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1071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pic>
        <p:nvPicPr>
          <p:cNvPr id="1073" name="extensor-carpi-radialis-brevis.jpg" descr="extensor-carpi-radialis-brevi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4617" y="-1644353"/>
            <a:ext cx="16384589" cy="16384589"/>
          </a:xfrm>
          <a:prstGeom prst="rect">
            <a:avLst/>
          </a:prstGeom>
          <a:ln w="12700">
            <a:miter lim="400000"/>
          </a:ln>
        </p:spPr>
      </p:pic>
      <p:sp>
        <p:nvSpPr>
          <p:cNvPr id="1074" name="Erectors"/>
          <p:cNvSpPr txBox="1"/>
          <p:nvPr/>
        </p:nvSpPr>
        <p:spPr>
          <a:xfrm>
            <a:off x="12882502" y="922980"/>
            <a:ext cx="11506966" cy="581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EXTENSOR </a:t>
            </a:r>
          </a:p>
          <a:p>
            <a:pPr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CARPI RADIALIS BREVIS</a:t>
            </a:r>
          </a:p>
        </p:txBody>
      </p:sp>
      <p:sp>
        <p:nvSpPr>
          <p:cNvPr id="1075" name="Rectangle"/>
          <p:cNvSpPr/>
          <p:nvPr/>
        </p:nvSpPr>
        <p:spPr>
          <a:xfrm>
            <a:off x="924416" y="-2356812"/>
            <a:ext cx="5474617" cy="69913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9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1077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1078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1080" name="Rectangle"/>
          <p:cNvSpPr/>
          <p:nvPr/>
        </p:nvSpPr>
        <p:spPr>
          <a:xfrm>
            <a:off x="9981484" y="12986912"/>
            <a:ext cx="394463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081" name="Rectangle"/>
          <p:cNvSpPr/>
          <p:nvPr/>
        </p:nvSpPr>
        <p:spPr>
          <a:xfrm>
            <a:off x="204875" y="10662322"/>
            <a:ext cx="6424987" cy="2521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082" name="Rectangle"/>
          <p:cNvSpPr/>
          <p:nvPr/>
        </p:nvSpPr>
        <p:spPr>
          <a:xfrm>
            <a:off x="-828184" y="-194972"/>
            <a:ext cx="4181499" cy="263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83" name="SCALENES…"/>
          <p:cNvSpPr txBox="1"/>
          <p:nvPr/>
        </p:nvSpPr>
        <p:spPr>
          <a:xfrm>
            <a:off x="1640947" y="2704010"/>
            <a:ext cx="23507904" cy="769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EXTENSOR CARPI RADIALIS</a:t>
            </a:r>
            <a:r>
              <a:rPr sz="10800"/>
              <a:t> LONGUS</a:t>
            </a:r>
            <a:endParaRPr sz="10800"/>
          </a:p>
          <a:p>
            <a:pPr algn="l">
              <a:defRPr sz="86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b="1">
                <a:solidFill>
                  <a:schemeClr val="accent5">
                    <a:lumOff val="-9999"/>
                  </a:schemeClr>
                </a:solidFill>
              </a:rPr>
              <a:t>O:</a:t>
            </a:r>
            <a:r>
              <a:t>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- Lateral Supracondylar Ridge of Humerus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Base of 2nd Metacarpal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Extension of Wrist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 Abduction of Wrist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7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1085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1086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pic>
        <p:nvPicPr>
          <p:cNvPr id="1088" name="extensor-carpi-radialis-longus.jpg" descr="extensor-carpi-radialis-longu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544" y="-1550889"/>
            <a:ext cx="16384489" cy="16384489"/>
          </a:xfrm>
          <a:prstGeom prst="rect">
            <a:avLst/>
          </a:prstGeom>
          <a:ln w="12700">
            <a:miter lim="400000"/>
          </a:ln>
        </p:spPr>
      </p:pic>
      <p:sp>
        <p:nvSpPr>
          <p:cNvPr id="1089" name="Erectors"/>
          <p:cNvSpPr txBox="1"/>
          <p:nvPr/>
        </p:nvSpPr>
        <p:spPr>
          <a:xfrm>
            <a:off x="12882502" y="922980"/>
            <a:ext cx="11506966" cy="581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EXTENSOR </a:t>
            </a:r>
          </a:p>
          <a:p>
            <a:pPr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CARPI RADIALIS LONGUS</a:t>
            </a:r>
          </a:p>
        </p:txBody>
      </p:sp>
      <p:sp>
        <p:nvSpPr>
          <p:cNvPr id="1090" name="Rectangle"/>
          <p:cNvSpPr/>
          <p:nvPr/>
        </p:nvSpPr>
        <p:spPr>
          <a:xfrm>
            <a:off x="924416" y="-2356812"/>
            <a:ext cx="5474617" cy="69913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4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1092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1093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1095" name="Rectangle"/>
          <p:cNvSpPr/>
          <p:nvPr/>
        </p:nvSpPr>
        <p:spPr>
          <a:xfrm>
            <a:off x="9981484" y="12986912"/>
            <a:ext cx="394463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096" name="Rectangle"/>
          <p:cNvSpPr/>
          <p:nvPr/>
        </p:nvSpPr>
        <p:spPr>
          <a:xfrm>
            <a:off x="204875" y="10662322"/>
            <a:ext cx="6424987" cy="2521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097" name="Rectangle"/>
          <p:cNvSpPr/>
          <p:nvPr/>
        </p:nvSpPr>
        <p:spPr>
          <a:xfrm>
            <a:off x="-828184" y="-194972"/>
            <a:ext cx="4181499" cy="263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98" name="SCALENES…"/>
          <p:cNvSpPr txBox="1"/>
          <p:nvPr/>
        </p:nvSpPr>
        <p:spPr>
          <a:xfrm>
            <a:off x="1640947" y="1961060"/>
            <a:ext cx="23507904" cy="918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ANCONEUS</a:t>
            </a:r>
          </a:p>
          <a:p>
            <a:pPr algn="l">
              <a:defRPr sz="86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b="1">
                <a:solidFill>
                  <a:schemeClr val="accent5">
                    <a:lumOff val="-9999"/>
                  </a:schemeClr>
                </a:solidFill>
              </a:rPr>
              <a:t>O:</a:t>
            </a:r>
            <a:r>
              <a:t>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- Lateral Epicondyle of Humerus (common extensor tendon)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Lateral surface of olecranon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Forearm extension at the elbow joint        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 Stabilization of elbow joint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2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1100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1101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pic>
        <p:nvPicPr>
          <p:cNvPr id="1103" name="anconeus-elbow.jpg" descr="anconeus-elbow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67668" y="-1482899"/>
            <a:ext cx="16186795" cy="16186796"/>
          </a:xfrm>
          <a:prstGeom prst="rect">
            <a:avLst/>
          </a:prstGeom>
          <a:ln w="12700">
            <a:miter lim="400000"/>
          </a:ln>
        </p:spPr>
      </p:pic>
      <p:sp>
        <p:nvSpPr>
          <p:cNvPr id="1104" name="Erectors"/>
          <p:cNvSpPr txBox="1"/>
          <p:nvPr/>
        </p:nvSpPr>
        <p:spPr>
          <a:xfrm>
            <a:off x="12882502" y="3018480"/>
            <a:ext cx="11506966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ANCONEUS</a:t>
            </a:r>
          </a:p>
        </p:txBody>
      </p:sp>
      <p:sp>
        <p:nvSpPr>
          <p:cNvPr id="1105" name="Rectangle"/>
          <p:cNvSpPr/>
          <p:nvPr/>
        </p:nvSpPr>
        <p:spPr>
          <a:xfrm>
            <a:off x="10297017" y="-3830012"/>
            <a:ext cx="5474616" cy="69913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Levator-Scapulae-1000.jpg" descr="Levator-Scapulae-1000.jpg"/>
          <p:cNvPicPr>
            <a:picLocks noChangeAspect="1"/>
          </p:cNvPicPr>
          <p:nvPr/>
        </p:nvPicPr>
        <p:blipFill>
          <a:blip r:embed="rId2">
            <a:extLst/>
          </a:blip>
          <a:srcRect l="0" t="685" r="0" b="0"/>
          <a:stretch>
            <a:fillRect/>
          </a:stretch>
        </p:blipFill>
        <p:spPr>
          <a:xfrm>
            <a:off x="46930" y="-393355"/>
            <a:ext cx="13935722" cy="13840125"/>
          </a:xfrm>
          <a:prstGeom prst="rect">
            <a:avLst/>
          </a:prstGeom>
          <a:ln w="12700">
            <a:miter lim="400000"/>
          </a:ln>
        </p:spPr>
      </p:pic>
      <p:sp>
        <p:nvSpPr>
          <p:cNvPr id="1108" name="Levator Scapula"/>
          <p:cNvSpPr txBox="1"/>
          <p:nvPr/>
        </p:nvSpPr>
        <p:spPr>
          <a:xfrm>
            <a:off x="4986590" y="2717800"/>
            <a:ext cx="24519930" cy="619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LEVATOR SCAPULA</a:t>
            </a:r>
          </a:p>
          <a:p>
            <a:pPr>
              <a:defRPr sz="1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SPLENIUS CAPITIS</a:t>
            </a:r>
          </a:p>
          <a:p>
            <a:pPr>
              <a:defRPr sz="1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STERNOCLEIDOMASTOID</a:t>
            </a:r>
          </a:p>
          <a:p>
            <a:pPr>
              <a:defRPr sz="1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SCALENES</a:t>
            </a:r>
          </a:p>
        </p:txBody>
      </p:sp>
      <p:sp>
        <p:nvSpPr>
          <p:cNvPr id="1109" name="MUSCLS SET 2"/>
          <p:cNvSpPr txBox="1"/>
          <p:nvPr/>
        </p:nvSpPr>
        <p:spPr>
          <a:xfrm>
            <a:off x="12492487" y="1041399"/>
            <a:ext cx="12442033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solidFill>
                  <a:srgbClr val="FEFB0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MUSCLS SET 14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1112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13" name="LEVATOR SCAPULA…"/>
          <p:cNvSpPr txBox="1"/>
          <p:nvPr/>
        </p:nvSpPr>
        <p:spPr>
          <a:xfrm>
            <a:off x="885029" y="2393948"/>
            <a:ext cx="22613942" cy="892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6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LEVATOR SCAPULA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C1 . . . C4 (transverse process)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Superior Angle of Scapula</a:t>
            </a:r>
          </a:p>
          <a:p>
            <a:pPr algn="l">
              <a:defRPr sz="9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Elevation of Scapula, Downward </a:t>
            </a:r>
          </a:p>
          <a:p>
            <a:pPr algn="l">
              <a:defRPr sz="9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      Rotation of Scapula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pic>
        <p:nvPicPr>
          <p:cNvPr id="1116" name="levator-scapulae.jpg" descr="levator-scapula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1822" y="-1427560"/>
            <a:ext cx="15199421" cy="15199421"/>
          </a:xfrm>
          <a:prstGeom prst="rect">
            <a:avLst/>
          </a:prstGeom>
          <a:ln w="12700">
            <a:miter lim="400000"/>
          </a:ln>
        </p:spPr>
      </p:pic>
      <p:sp>
        <p:nvSpPr>
          <p:cNvPr id="1117" name="Rectangle"/>
          <p:cNvSpPr/>
          <p:nvPr/>
        </p:nvSpPr>
        <p:spPr>
          <a:xfrm>
            <a:off x="9118600" y="-228600"/>
            <a:ext cx="5029300" cy="3464025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18" name="Levator Scapula"/>
          <p:cNvSpPr txBox="1"/>
          <p:nvPr/>
        </p:nvSpPr>
        <p:spPr>
          <a:xfrm>
            <a:off x="4935790" y="1473200"/>
            <a:ext cx="24519930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LEVATOR SCAPULA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0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1121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22" name="SPLENIUS CAPITIS…"/>
          <p:cNvSpPr txBox="1"/>
          <p:nvPr/>
        </p:nvSpPr>
        <p:spPr>
          <a:xfrm>
            <a:off x="1012029" y="2873027"/>
            <a:ext cx="23507904" cy="769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SPLENIUS CAPITIS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C3ish - T3ish (may differ per person)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Mastoid Process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Bilateral neck extension; Unilateral lateral </a:t>
            </a:r>
          </a:p>
          <a:p>
            <a:pPr algn="l">
              <a:defRPr sz="8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      Flexion; Rotation to same side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1124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1125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1127" name="Rectangle"/>
          <p:cNvSpPr/>
          <p:nvPr/>
        </p:nvSpPr>
        <p:spPr>
          <a:xfrm>
            <a:off x="10947400" y="12750800"/>
            <a:ext cx="5608738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28" name="Rectangle"/>
          <p:cNvSpPr/>
          <p:nvPr/>
        </p:nvSpPr>
        <p:spPr>
          <a:xfrm>
            <a:off x="10718800" y="2794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29" name="Rectangle"/>
          <p:cNvSpPr/>
          <p:nvPr/>
        </p:nvSpPr>
        <p:spPr>
          <a:xfrm>
            <a:off x="9575800" y="13144500"/>
            <a:ext cx="51104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30" name="Rectangle"/>
          <p:cNvSpPr/>
          <p:nvPr/>
        </p:nvSpPr>
        <p:spPr>
          <a:xfrm>
            <a:off x="-152400" y="696613"/>
            <a:ext cx="2873375" cy="14007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31" name="Rectangle"/>
          <p:cNvSpPr/>
          <p:nvPr/>
        </p:nvSpPr>
        <p:spPr>
          <a:xfrm>
            <a:off x="7620000" y="10668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32" name="Rectangle"/>
          <p:cNvSpPr/>
          <p:nvPr/>
        </p:nvSpPr>
        <p:spPr>
          <a:xfrm>
            <a:off x="8479332" y="579883"/>
            <a:ext cx="3802263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33" name="Rectangle"/>
          <p:cNvSpPr/>
          <p:nvPr/>
        </p:nvSpPr>
        <p:spPr>
          <a:xfrm>
            <a:off x="11976000" y="351283"/>
            <a:ext cx="4075708" cy="20914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34" name="Rectangle"/>
          <p:cNvSpPr/>
          <p:nvPr/>
        </p:nvSpPr>
        <p:spPr>
          <a:xfrm>
            <a:off x="9745464" y="396129"/>
            <a:ext cx="3802261" cy="1270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pic>
        <p:nvPicPr>
          <p:cNvPr id="1135" name="splenius-capitis.jpg" descr="splenius-capiti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91" y="-1133475"/>
            <a:ext cx="14976477" cy="14976477"/>
          </a:xfrm>
          <a:prstGeom prst="rect">
            <a:avLst/>
          </a:prstGeom>
          <a:ln w="12700">
            <a:miter lim="400000"/>
          </a:ln>
        </p:spPr>
      </p:pic>
      <p:sp>
        <p:nvSpPr>
          <p:cNvPr id="1136" name="Rectangle"/>
          <p:cNvSpPr/>
          <p:nvPr/>
        </p:nvSpPr>
        <p:spPr>
          <a:xfrm>
            <a:off x="9753600" y="11963400"/>
            <a:ext cx="5354242" cy="1625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37" name="Erectors"/>
          <p:cNvSpPr txBox="1"/>
          <p:nvPr/>
        </p:nvSpPr>
        <p:spPr>
          <a:xfrm>
            <a:off x="13632355" y="1280813"/>
            <a:ext cx="11135424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SPLENIUS</a:t>
            </a:r>
            <a:br/>
            <a:r>
              <a:t>CAPITIS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Levator-Scapulae-1000.jpg" descr="Levator-Scapulae-1000.jpg"/>
          <p:cNvPicPr>
            <a:picLocks noChangeAspect="1"/>
          </p:cNvPicPr>
          <p:nvPr/>
        </p:nvPicPr>
        <p:blipFill>
          <a:blip r:embed="rId2">
            <a:extLst/>
          </a:blip>
          <a:srcRect l="0" t="685" r="0" b="0"/>
          <a:stretch>
            <a:fillRect/>
          </a:stretch>
        </p:blipFill>
        <p:spPr>
          <a:xfrm>
            <a:off x="5406330" y="-317155"/>
            <a:ext cx="13935722" cy="13840125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Levator Scapula"/>
          <p:cNvSpPr txBox="1"/>
          <p:nvPr/>
        </p:nvSpPr>
        <p:spPr>
          <a:xfrm>
            <a:off x="947990" y="1549400"/>
            <a:ext cx="2451993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Levator Scapula</a:t>
            </a:r>
          </a:p>
        </p:txBody>
      </p:sp>
      <p:sp>
        <p:nvSpPr>
          <p:cNvPr id="220" name="Rectangle"/>
          <p:cNvSpPr/>
          <p:nvPr/>
        </p:nvSpPr>
        <p:spPr>
          <a:xfrm>
            <a:off x="-297163" y="-24904"/>
            <a:ext cx="26570584" cy="14224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221" name="Erectors"/>
          <p:cNvSpPr txBox="1"/>
          <p:nvPr/>
        </p:nvSpPr>
        <p:spPr>
          <a:xfrm>
            <a:off x="947990" y="1549400"/>
            <a:ext cx="2451993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Lattisimus</a:t>
            </a:r>
          </a:p>
        </p:txBody>
      </p:sp>
      <p:sp>
        <p:nvSpPr>
          <p:cNvPr id="222" name="Rectangle"/>
          <p:cNvSpPr/>
          <p:nvPr/>
        </p:nvSpPr>
        <p:spPr>
          <a:xfrm>
            <a:off x="16078200" y="2616200"/>
            <a:ext cx="3309543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223" name="Erectors"/>
          <p:cNvSpPr txBox="1"/>
          <p:nvPr/>
        </p:nvSpPr>
        <p:spPr>
          <a:xfrm>
            <a:off x="947990" y="3215640"/>
            <a:ext cx="2451993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Dorsi</a:t>
            </a:r>
          </a:p>
        </p:txBody>
      </p:sp>
      <p:pic>
        <p:nvPicPr>
          <p:cNvPr id="224" name="iStock-1217694284_1732x.png" descr="iStock-1217694284_1732x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30130" y="0"/>
            <a:ext cx="13716002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9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1140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41" name="STERNOCLEIDOMASTOID (SCM)…"/>
          <p:cNvSpPr txBox="1"/>
          <p:nvPr/>
        </p:nvSpPr>
        <p:spPr>
          <a:xfrm>
            <a:off x="1012029" y="2734624"/>
            <a:ext cx="23507904" cy="7973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STERNOCLEIDOMASTOID (SCM)</a:t>
            </a:r>
          </a:p>
          <a:p>
            <a:pPr algn="l">
              <a:defRPr sz="10800">
                <a:solidFill>
                  <a:srgbClr val="C11519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O: </a:t>
            </a:r>
            <a:r>
              <a:rPr sz="86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Sternum &amp; Clavicle</a:t>
            </a:r>
            <a:endParaRPr sz="8600"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Mastoid Process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Bilaterally Flexes Neck; Unilateral Lateral Flexion ; Unilaterally Rotates to opposite side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5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1143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1144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1146" name="Rectangle"/>
          <p:cNvSpPr/>
          <p:nvPr/>
        </p:nvSpPr>
        <p:spPr>
          <a:xfrm>
            <a:off x="10947400" y="12750800"/>
            <a:ext cx="5608738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47" name="Rectangle"/>
          <p:cNvSpPr/>
          <p:nvPr/>
        </p:nvSpPr>
        <p:spPr>
          <a:xfrm>
            <a:off x="10718800" y="2794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48" name="Rectangle"/>
          <p:cNvSpPr/>
          <p:nvPr/>
        </p:nvSpPr>
        <p:spPr>
          <a:xfrm>
            <a:off x="9575800" y="13144500"/>
            <a:ext cx="51104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49" name="Rectangle"/>
          <p:cNvSpPr/>
          <p:nvPr/>
        </p:nvSpPr>
        <p:spPr>
          <a:xfrm>
            <a:off x="-152400" y="696613"/>
            <a:ext cx="2873375" cy="14007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50" name="Rectangle"/>
          <p:cNvSpPr/>
          <p:nvPr/>
        </p:nvSpPr>
        <p:spPr>
          <a:xfrm>
            <a:off x="7620000" y="10668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51" name="Rectangle"/>
          <p:cNvSpPr/>
          <p:nvPr/>
        </p:nvSpPr>
        <p:spPr>
          <a:xfrm>
            <a:off x="8479332" y="579883"/>
            <a:ext cx="3802263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52" name="Rectangle"/>
          <p:cNvSpPr/>
          <p:nvPr/>
        </p:nvSpPr>
        <p:spPr>
          <a:xfrm>
            <a:off x="11976000" y="351283"/>
            <a:ext cx="4075708" cy="20914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53" name="Rectangle"/>
          <p:cNvSpPr/>
          <p:nvPr/>
        </p:nvSpPr>
        <p:spPr>
          <a:xfrm>
            <a:off x="9745464" y="396129"/>
            <a:ext cx="3802261" cy="1270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54" name="Rectangle"/>
          <p:cNvSpPr/>
          <p:nvPr/>
        </p:nvSpPr>
        <p:spPr>
          <a:xfrm>
            <a:off x="9753600" y="11963400"/>
            <a:ext cx="5354242" cy="1625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pic>
        <p:nvPicPr>
          <p:cNvPr id="1155" name="Sternocleidomastoid.jpg" descr="Sternocleidomastoi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9524" y="-1155999"/>
            <a:ext cx="14871998" cy="1487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56" name="Rectangle"/>
          <p:cNvSpPr/>
          <p:nvPr/>
        </p:nvSpPr>
        <p:spPr>
          <a:xfrm>
            <a:off x="11011593" y="-425302"/>
            <a:ext cx="5110462" cy="20914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57" name="Erectors"/>
          <p:cNvSpPr txBox="1"/>
          <p:nvPr/>
        </p:nvSpPr>
        <p:spPr>
          <a:xfrm>
            <a:off x="11779445" y="12202814"/>
            <a:ext cx="2451993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Sternocleidomastoid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9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1160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61" name="SCALENES…"/>
          <p:cNvSpPr txBox="1"/>
          <p:nvPr/>
        </p:nvSpPr>
        <p:spPr>
          <a:xfrm>
            <a:off x="1012029" y="2873027"/>
            <a:ext cx="23507904" cy="769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SCALENES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C2 - C7 (Transverse Process) 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1st Two Ribs 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Bilateral Flexion; Unilateral Lateral Flexion; </a:t>
            </a:r>
          </a:p>
          <a:p>
            <a:pPr algn="l">
              <a:defRPr sz="8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      Raises 1st Two Ribs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5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1163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1164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1166" name="Rectangle"/>
          <p:cNvSpPr/>
          <p:nvPr/>
        </p:nvSpPr>
        <p:spPr>
          <a:xfrm>
            <a:off x="10947400" y="12750800"/>
            <a:ext cx="5608738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67" name="Rectangle"/>
          <p:cNvSpPr/>
          <p:nvPr/>
        </p:nvSpPr>
        <p:spPr>
          <a:xfrm>
            <a:off x="10718800" y="2794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68" name="Rectangle"/>
          <p:cNvSpPr/>
          <p:nvPr/>
        </p:nvSpPr>
        <p:spPr>
          <a:xfrm>
            <a:off x="9575800" y="13144500"/>
            <a:ext cx="51104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69" name="Rectangle"/>
          <p:cNvSpPr/>
          <p:nvPr/>
        </p:nvSpPr>
        <p:spPr>
          <a:xfrm>
            <a:off x="-152400" y="696613"/>
            <a:ext cx="2873375" cy="14007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70" name="Rectangle"/>
          <p:cNvSpPr/>
          <p:nvPr/>
        </p:nvSpPr>
        <p:spPr>
          <a:xfrm>
            <a:off x="7620000" y="10668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71" name="Rectangle"/>
          <p:cNvSpPr/>
          <p:nvPr/>
        </p:nvSpPr>
        <p:spPr>
          <a:xfrm>
            <a:off x="8479332" y="579883"/>
            <a:ext cx="3802263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72" name="Rectangle"/>
          <p:cNvSpPr/>
          <p:nvPr/>
        </p:nvSpPr>
        <p:spPr>
          <a:xfrm>
            <a:off x="11976000" y="351283"/>
            <a:ext cx="4075708" cy="20914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73" name="Rectangle"/>
          <p:cNvSpPr/>
          <p:nvPr/>
        </p:nvSpPr>
        <p:spPr>
          <a:xfrm>
            <a:off x="9745464" y="396129"/>
            <a:ext cx="3802261" cy="1270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74" name="Rectangle"/>
          <p:cNvSpPr/>
          <p:nvPr/>
        </p:nvSpPr>
        <p:spPr>
          <a:xfrm>
            <a:off x="9753600" y="11963400"/>
            <a:ext cx="5354242" cy="1625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75" name="Rectangle"/>
          <p:cNvSpPr/>
          <p:nvPr/>
        </p:nvSpPr>
        <p:spPr>
          <a:xfrm>
            <a:off x="11011593" y="-425302"/>
            <a:ext cx="5110462" cy="20914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76" name="Erectors"/>
          <p:cNvSpPr txBox="1"/>
          <p:nvPr/>
        </p:nvSpPr>
        <p:spPr>
          <a:xfrm>
            <a:off x="12420795" y="950613"/>
            <a:ext cx="12296184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ANTERIOR</a:t>
            </a:r>
          </a:p>
          <a:p>
            <a:pPr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SCALENES</a:t>
            </a:r>
          </a:p>
        </p:txBody>
      </p:sp>
      <p:pic>
        <p:nvPicPr>
          <p:cNvPr id="1177" name="anterior-scalene-scalenus-anticus.jpg" descr="anterior-scalene-scalenus-anticu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0" y="-1174453"/>
            <a:ext cx="14890455" cy="14890453"/>
          </a:xfrm>
          <a:prstGeom prst="rect">
            <a:avLst/>
          </a:prstGeom>
          <a:ln w="12700">
            <a:miter lim="400000"/>
          </a:ln>
        </p:spPr>
      </p:pic>
      <p:sp>
        <p:nvSpPr>
          <p:cNvPr id="1178" name="Rectangle"/>
          <p:cNvSpPr/>
          <p:nvPr/>
        </p:nvSpPr>
        <p:spPr>
          <a:xfrm>
            <a:off x="557214" y="-858738"/>
            <a:ext cx="3802261" cy="37797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1180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1181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1183" name="Rectangle"/>
          <p:cNvSpPr/>
          <p:nvPr/>
        </p:nvSpPr>
        <p:spPr>
          <a:xfrm>
            <a:off x="10947400" y="12750800"/>
            <a:ext cx="5608738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84" name="Rectangle"/>
          <p:cNvSpPr/>
          <p:nvPr/>
        </p:nvSpPr>
        <p:spPr>
          <a:xfrm>
            <a:off x="10718800" y="2794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85" name="Rectangle"/>
          <p:cNvSpPr/>
          <p:nvPr/>
        </p:nvSpPr>
        <p:spPr>
          <a:xfrm>
            <a:off x="9575800" y="13144500"/>
            <a:ext cx="51104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86" name="Rectangle"/>
          <p:cNvSpPr/>
          <p:nvPr/>
        </p:nvSpPr>
        <p:spPr>
          <a:xfrm>
            <a:off x="-152400" y="696613"/>
            <a:ext cx="2873375" cy="14007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87" name="Rectangle"/>
          <p:cNvSpPr/>
          <p:nvPr/>
        </p:nvSpPr>
        <p:spPr>
          <a:xfrm>
            <a:off x="7620000" y="10668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88" name="Rectangle"/>
          <p:cNvSpPr/>
          <p:nvPr/>
        </p:nvSpPr>
        <p:spPr>
          <a:xfrm>
            <a:off x="8479332" y="579883"/>
            <a:ext cx="3802263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89" name="Rectangle"/>
          <p:cNvSpPr/>
          <p:nvPr/>
        </p:nvSpPr>
        <p:spPr>
          <a:xfrm>
            <a:off x="11976000" y="351283"/>
            <a:ext cx="4075708" cy="20914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90" name="Rectangle"/>
          <p:cNvSpPr/>
          <p:nvPr/>
        </p:nvSpPr>
        <p:spPr>
          <a:xfrm>
            <a:off x="9745464" y="396129"/>
            <a:ext cx="3802261" cy="1270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91" name="Rectangle"/>
          <p:cNvSpPr/>
          <p:nvPr/>
        </p:nvSpPr>
        <p:spPr>
          <a:xfrm>
            <a:off x="9753600" y="11963400"/>
            <a:ext cx="5354242" cy="1625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pic>
        <p:nvPicPr>
          <p:cNvPr id="1192" name="posterior-scalene.jpg" descr="posterior-scale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897" y="-1481634"/>
            <a:ext cx="15208401" cy="1520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3" name="Rectangle"/>
          <p:cNvSpPr/>
          <p:nvPr/>
        </p:nvSpPr>
        <p:spPr>
          <a:xfrm>
            <a:off x="8913814" y="1676400"/>
            <a:ext cx="3457874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94" name="Rectangle"/>
          <p:cNvSpPr/>
          <p:nvPr/>
        </p:nvSpPr>
        <p:spPr>
          <a:xfrm>
            <a:off x="8556525" y="-425302"/>
            <a:ext cx="7565530" cy="20914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95" name="Erectors"/>
          <p:cNvSpPr txBox="1"/>
          <p:nvPr/>
        </p:nvSpPr>
        <p:spPr>
          <a:xfrm>
            <a:off x="13452372" y="1153813"/>
            <a:ext cx="10680407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POSTERIOR</a:t>
            </a:r>
          </a:p>
          <a:p>
            <a:pPr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SCALENES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Rectangle"/>
          <p:cNvSpPr/>
          <p:nvPr/>
        </p:nvSpPr>
        <p:spPr>
          <a:xfrm>
            <a:off x="-120254" y="-31553"/>
            <a:ext cx="24769566" cy="1385133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198" name="Slide Number"/>
          <p:cNvSpPr txBox="1"/>
          <p:nvPr>
            <p:ph type="sldNum" sz="quarter" idx="4294967295"/>
          </p:nvPr>
        </p:nvSpPr>
        <p:spPr>
          <a:xfrm>
            <a:off x="23621999" y="13080999"/>
            <a:ext cx="462459" cy="4137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99" name="RHOMBOIDS…"/>
          <p:cNvSpPr txBox="1"/>
          <p:nvPr/>
        </p:nvSpPr>
        <p:spPr>
          <a:xfrm>
            <a:off x="5006117" y="2952442"/>
            <a:ext cx="24519931" cy="581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2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MASSETER</a:t>
            </a:r>
          </a:p>
          <a:p>
            <a:pPr>
              <a:defRPr sz="12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TEMPORALIS</a:t>
            </a:r>
          </a:p>
          <a:p>
            <a:pPr>
              <a:defRPr sz="12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FRONTALIS</a:t>
            </a:r>
          </a:p>
        </p:txBody>
      </p:sp>
      <p:sp>
        <p:nvSpPr>
          <p:cNvPr id="1200" name="MUSCLS SET 2"/>
          <p:cNvSpPr txBox="1"/>
          <p:nvPr/>
        </p:nvSpPr>
        <p:spPr>
          <a:xfrm>
            <a:off x="11045066" y="1243908"/>
            <a:ext cx="12442033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FEFB0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MUSCLS SET 15</a:t>
            </a:r>
          </a:p>
        </p:txBody>
      </p:sp>
      <p:pic>
        <p:nvPicPr>
          <p:cNvPr id="1201" name="facial-muscles.png" descr="facial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1104" y="-142981"/>
            <a:ext cx="12658512" cy="13851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3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1204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205" name="SCALENES…"/>
          <p:cNvSpPr txBox="1"/>
          <p:nvPr/>
        </p:nvSpPr>
        <p:spPr>
          <a:xfrm>
            <a:off x="1012029" y="1387127"/>
            <a:ext cx="23507904" cy="1066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MASSETER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Zygomatic Arch (cheek bone)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Ramus of the Mandible (jaw)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-Mastication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-Protraction of the jaw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Strongest for its size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9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1207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1208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pic>
        <p:nvPicPr>
          <p:cNvPr id="1210" name="masseter.jpg" descr="masset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23358" y="-1290033"/>
            <a:ext cx="15006034" cy="15006033"/>
          </a:xfrm>
          <a:prstGeom prst="rect">
            <a:avLst/>
          </a:prstGeom>
          <a:ln w="12700">
            <a:miter lim="400000"/>
          </a:ln>
        </p:spPr>
      </p:pic>
      <p:sp>
        <p:nvSpPr>
          <p:cNvPr id="1211" name="Rectangle"/>
          <p:cNvSpPr/>
          <p:nvPr/>
        </p:nvSpPr>
        <p:spPr>
          <a:xfrm>
            <a:off x="10947400" y="12750800"/>
            <a:ext cx="5608738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212" name="Rectangle"/>
          <p:cNvSpPr/>
          <p:nvPr/>
        </p:nvSpPr>
        <p:spPr>
          <a:xfrm>
            <a:off x="10718800" y="2794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213" name="Rectangle"/>
          <p:cNvSpPr/>
          <p:nvPr/>
        </p:nvSpPr>
        <p:spPr>
          <a:xfrm>
            <a:off x="9575800" y="13144500"/>
            <a:ext cx="51104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214" name="Rectangle"/>
          <p:cNvSpPr/>
          <p:nvPr/>
        </p:nvSpPr>
        <p:spPr>
          <a:xfrm>
            <a:off x="11976000" y="351283"/>
            <a:ext cx="4075708" cy="20914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215" name="Rectangle"/>
          <p:cNvSpPr/>
          <p:nvPr/>
        </p:nvSpPr>
        <p:spPr>
          <a:xfrm>
            <a:off x="8479333" y="396130"/>
            <a:ext cx="3802262" cy="1270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216" name="Rectangle"/>
          <p:cNvSpPr/>
          <p:nvPr/>
        </p:nvSpPr>
        <p:spPr>
          <a:xfrm>
            <a:off x="9753600" y="11963400"/>
            <a:ext cx="5354242" cy="1625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217" name="Erectors"/>
          <p:cNvSpPr txBox="1"/>
          <p:nvPr/>
        </p:nvSpPr>
        <p:spPr>
          <a:xfrm>
            <a:off x="14063372" y="2049553"/>
            <a:ext cx="2451993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Masseter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9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1220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221" name="SCALENES…"/>
          <p:cNvSpPr txBox="1"/>
          <p:nvPr/>
        </p:nvSpPr>
        <p:spPr>
          <a:xfrm>
            <a:off x="1012029" y="1387127"/>
            <a:ext cx="23507904" cy="1066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TEMPORALIS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Temporal fossa/bone (contains the temple)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Coranoid Process (near the nose)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-Mastication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-Retraction 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Largest head muscle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5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1223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1224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pic>
        <p:nvPicPr>
          <p:cNvPr id="1226" name="temporalis.jpg" descr="temporali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51741" y="-1442616"/>
            <a:ext cx="15158617" cy="15158616"/>
          </a:xfrm>
          <a:prstGeom prst="rect">
            <a:avLst/>
          </a:prstGeom>
          <a:ln w="12700">
            <a:miter lim="400000"/>
          </a:ln>
        </p:spPr>
      </p:pic>
      <p:sp>
        <p:nvSpPr>
          <p:cNvPr id="1227" name="Rectangle"/>
          <p:cNvSpPr/>
          <p:nvPr/>
        </p:nvSpPr>
        <p:spPr>
          <a:xfrm>
            <a:off x="10947400" y="12750800"/>
            <a:ext cx="5608738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228" name="Rectangle"/>
          <p:cNvSpPr/>
          <p:nvPr/>
        </p:nvSpPr>
        <p:spPr>
          <a:xfrm>
            <a:off x="10718800" y="2794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229" name="Rectangle"/>
          <p:cNvSpPr/>
          <p:nvPr/>
        </p:nvSpPr>
        <p:spPr>
          <a:xfrm>
            <a:off x="9575800" y="13144500"/>
            <a:ext cx="51104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230" name="Rectangle"/>
          <p:cNvSpPr/>
          <p:nvPr/>
        </p:nvSpPr>
        <p:spPr>
          <a:xfrm>
            <a:off x="11976000" y="351283"/>
            <a:ext cx="4075708" cy="20914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231" name="Rectangle"/>
          <p:cNvSpPr/>
          <p:nvPr/>
        </p:nvSpPr>
        <p:spPr>
          <a:xfrm>
            <a:off x="9358416" y="396130"/>
            <a:ext cx="3802262" cy="1270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232" name="Rectangle"/>
          <p:cNvSpPr/>
          <p:nvPr/>
        </p:nvSpPr>
        <p:spPr>
          <a:xfrm>
            <a:off x="9753600" y="11963400"/>
            <a:ext cx="5354242" cy="1625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233" name="Erectors"/>
          <p:cNvSpPr txBox="1"/>
          <p:nvPr/>
        </p:nvSpPr>
        <p:spPr>
          <a:xfrm>
            <a:off x="14063372" y="2049553"/>
            <a:ext cx="2451993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Temporalis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228" name="TERES MAJOR…"/>
          <p:cNvSpPr txBox="1"/>
          <p:nvPr/>
        </p:nvSpPr>
        <p:spPr>
          <a:xfrm>
            <a:off x="885029" y="1587498"/>
            <a:ext cx="22613942" cy="1054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6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TERES MAJOR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Lateral Border of Scapula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Bicipital Groove of Humerus (medial lip)</a:t>
            </a:r>
          </a:p>
          <a:p>
            <a:pPr algn="l">
              <a:defRPr sz="9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Adduction of Humerus, Extension of Humerus, Medial Rotation of Humerus</a:t>
            </a:r>
          </a:p>
        </p:txBody>
      </p:sp>
      <p:sp>
        <p:nvSpPr>
          <p:cNvPr id="229" name="Side Note: Tight"/>
          <p:cNvSpPr txBox="1"/>
          <p:nvPr/>
        </p:nvSpPr>
        <p:spPr>
          <a:xfrm>
            <a:off x="17389673" y="929926"/>
            <a:ext cx="501777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2D044C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Side Note: Tight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5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1236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237" name="SCALENES…"/>
          <p:cNvSpPr txBox="1"/>
          <p:nvPr/>
        </p:nvSpPr>
        <p:spPr>
          <a:xfrm>
            <a:off x="1012029" y="2873027"/>
            <a:ext cx="23507904" cy="769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FRONTALIS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Epicranial/Galea Aponeurosis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Eyebrows (fascia of the eyebrows)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Raises the eyebrows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1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1239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1240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pic>
        <p:nvPicPr>
          <p:cNvPr id="1242" name="occipitofrontalis.jpg" descr="occipitofrontali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49247" y="-2127251"/>
            <a:ext cx="16353628" cy="16353628"/>
          </a:xfrm>
          <a:prstGeom prst="rect">
            <a:avLst/>
          </a:prstGeom>
          <a:ln w="12700">
            <a:miter lim="400000"/>
          </a:ln>
        </p:spPr>
      </p:pic>
      <p:sp>
        <p:nvSpPr>
          <p:cNvPr id="1243" name="Rectangle"/>
          <p:cNvSpPr/>
          <p:nvPr/>
        </p:nvSpPr>
        <p:spPr>
          <a:xfrm>
            <a:off x="10947400" y="12750800"/>
            <a:ext cx="5608738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244" name="Rectangle"/>
          <p:cNvSpPr/>
          <p:nvPr/>
        </p:nvSpPr>
        <p:spPr>
          <a:xfrm>
            <a:off x="10718800" y="2794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245" name="Rectangle"/>
          <p:cNvSpPr/>
          <p:nvPr/>
        </p:nvSpPr>
        <p:spPr>
          <a:xfrm>
            <a:off x="9575800" y="13144500"/>
            <a:ext cx="51104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246" name="Rectangle"/>
          <p:cNvSpPr/>
          <p:nvPr/>
        </p:nvSpPr>
        <p:spPr>
          <a:xfrm>
            <a:off x="11976000" y="351283"/>
            <a:ext cx="4075708" cy="20914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247" name="Rectangle"/>
          <p:cNvSpPr/>
          <p:nvPr/>
        </p:nvSpPr>
        <p:spPr>
          <a:xfrm>
            <a:off x="9745464" y="396129"/>
            <a:ext cx="3802261" cy="1270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248" name="Rectangle"/>
          <p:cNvSpPr/>
          <p:nvPr/>
        </p:nvSpPr>
        <p:spPr>
          <a:xfrm>
            <a:off x="9753600" y="11963400"/>
            <a:ext cx="5354242" cy="1625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249" name="Rectangle"/>
          <p:cNvSpPr/>
          <p:nvPr/>
        </p:nvSpPr>
        <p:spPr>
          <a:xfrm>
            <a:off x="9917658" y="1344644"/>
            <a:ext cx="3457874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250" name="Erectors"/>
          <p:cNvSpPr txBox="1"/>
          <p:nvPr/>
        </p:nvSpPr>
        <p:spPr>
          <a:xfrm>
            <a:off x="14063372" y="2049553"/>
            <a:ext cx="2451993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Frontalis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Slide Number"/>
          <p:cNvSpPr txBox="1"/>
          <p:nvPr>
            <p:ph type="sldNum" sz="quarter" idx="4294967295"/>
          </p:nvPr>
        </p:nvSpPr>
        <p:spPr>
          <a:xfrm>
            <a:off x="23622000" y="13080999"/>
            <a:ext cx="467487" cy="4137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53" name="Rectangle"/>
          <p:cNvSpPr/>
          <p:nvPr/>
        </p:nvSpPr>
        <p:spPr>
          <a:xfrm>
            <a:off x="-67020" y="12652881"/>
            <a:ext cx="24518040" cy="1270003"/>
          </a:xfrm>
          <a:prstGeom prst="rect">
            <a:avLst/>
          </a:prstGeom>
          <a:solidFill>
            <a:srgbClr val="2D044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pic>
        <p:nvPicPr>
          <p:cNvPr id="1254" name="End Slide.jpg" descr="End Slid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-126850"/>
            <a:ext cx="24384003" cy="135466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Levator-Scapulae-1000.jpg" descr="Levator-Scapulae-1000.jpg"/>
          <p:cNvPicPr>
            <a:picLocks noChangeAspect="1"/>
          </p:cNvPicPr>
          <p:nvPr/>
        </p:nvPicPr>
        <p:blipFill>
          <a:blip r:embed="rId2">
            <a:extLst/>
          </a:blip>
          <a:srcRect l="0" t="685" r="0" b="0"/>
          <a:stretch>
            <a:fillRect/>
          </a:stretch>
        </p:blipFill>
        <p:spPr>
          <a:xfrm>
            <a:off x="5406330" y="-317155"/>
            <a:ext cx="13935722" cy="13840125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Levator Scapula"/>
          <p:cNvSpPr txBox="1"/>
          <p:nvPr/>
        </p:nvSpPr>
        <p:spPr>
          <a:xfrm>
            <a:off x="947990" y="1549400"/>
            <a:ext cx="2451993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Levator Scapula</a:t>
            </a:r>
          </a:p>
        </p:txBody>
      </p:sp>
      <p:sp>
        <p:nvSpPr>
          <p:cNvPr id="233" name="Rectangle"/>
          <p:cNvSpPr/>
          <p:nvPr/>
        </p:nvSpPr>
        <p:spPr>
          <a:xfrm>
            <a:off x="-297163" y="-24904"/>
            <a:ext cx="26570584" cy="14224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234" name="Erectors"/>
          <p:cNvSpPr txBox="1"/>
          <p:nvPr/>
        </p:nvSpPr>
        <p:spPr>
          <a:xfrm>
            <a:off x="947990" y="1549400"/>
            <a:ext cx="2451993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Teres</a:t>
            </a:r>
          </a:p>
        </p:txBody>
      </p:sp>
      <p:sp>
        <p:nvSpPr>
          <p:cNvPr id="235" name="Rectangle"/>
          <p:cNvSpPr/>
          <p:nvPr/>
        </p:nvSpPr>
        <p:spPr>
          <a:xfrm>
            <a:off x="16078200" y="2616200"/>
            <a:ext cx="3309543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236" name="Erectors"/>
          <p:cNvSpPr txBox="1"/>
          <p:nvPr/>
        </p:nvSpPr>
        <p:spPr>
          <a:xfrm>
            <a:off x="947990" y="3215640"/>
            <a:ext cx="2451993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Major</a:t>
            </a:r>
          </a:p>
        </p:txBody>
      </p:sp>
      <p:pic>
        <p:nvPicPr>
          <p:cNvPr id="237" name="istockphoto-1217693462-612x612.jpg" descr="istockphoto-1217693462-612x61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39235" y="0"/>
            <a:ext cx="13716002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241" name="SERRATUS ANTERIOR…"/>
          <p:cNvSpPr txBox="1"/>
          <p:nvPr/>
        </p:nvSpPr>
        <p:spPr>
          <a:xfrm>
            <a:off x="885029" y="2413000"/>
            <a:ext cx="22613942" cy="889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6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SERRATUS ANTERIOR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First 8 Ribs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Medial Border of Scapula (anterior side)</a:t>
            </a:r>
          </a:p>
          <a:p>
            <a:pPr algn="l">
              <a:defRPr sz="9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Protraction of Scapula</a:t>
            </a:r>
          </a:p>
        </p:txBody>
      </p:sp>
      <p:sp>
        <p:nvSpPr>
          <p:cNvPr id="242" name="Side Note: Strongest Protraction Muscle; Tight"/>
          <p:cNvSpPr txBox="1"/>
          <p:nvPr/>
        </p:nvSpPr>
        <p:spPr>
          <a:xfrm>
            <a:off x="15472072" y="660399"/>
            <a:ext cx="8834401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000">
                <a:solidFill>
                  <a:srgbClr val="2D044C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Side Note: Strongest Protraction Muscle; Tight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Levator-Scapulae-1000.jpg" descr="Levator-Scapulae-1000.jpg"/>
          <p:cNvPicPr>
            <a:picLocks noChangeAspect="1"/>
          </p:cNvPicPr>
          <p:nvPr/>
        </p:nvPicPr>
        <p:blipFill>
          <a:blip r:embed="rId2">
            <a:extLst/>
          </a:blip>
          <a:srcRect l="0" t="685" r="0" b="0"/>
          <a:stretch>
            <a:fillRect/>
          </a:stretch>
        </p:blipFill>
        <p:spPr>
          <a:xfrm>
            <a:off x="5406330" y="-317155"/>
            <a:ext cx="13935722" cy="13840125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Levator Scapula"/>
          <p:cNvSpPr txBox="1"/>
          <p:nvPr/>
        </p:nvSpPr>
        <p:spPr>
          <a:xfrm>
            <a:off x="947990" y="1549400"/>
            <a:ext cx="2451993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Levator Scapula</a:t>
            </a:r>
          </a:p>
        </p:txBody>
      </p:sp>
      <p:sp>
        <p:nvSpPr>
          <p:cNvPr id="246" name="Rectangle"/>
          <p:cNvSpPr/>
          <p:nvPr/>
        </p:nvSpPr>
        <p:spPr>
          <a:xfrm>
            <a:off x="-297163" y="-24904"/>
            <a:ext cx="26570584" cy="14224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247" name="Rectangle"/>
          <p:cNvSpPr/>
          <p:nvPr/>
        </p:nvSpPr>
        <p:spPr>
          <a:xfrm>
            <a:off x="16078200" y="2616200"/>
            <a:ext cx="3309543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248" name="Erectors"/>
          <p:cNvSpPr txBox="1"/>
          <p:nvPr/>
        </p:nvSpPr>
        <p:spPr>
          <a:xfrm>
            <a:off x="947990" y="3215640"/>
            <a:ext cx="2451993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Anterior</a:t>
            </a:r>
          </a:p>
        </p:txBody>
      </p:sp>
      <p:pic>
        <p:nvPicPr>
          <p:cNvPr id="249" name="serratus-anterior-muscle.jpg" descr="serratus-anterior-muscl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52069" y="-246163"/>
            <a:ext cx="13840224" cy="13840225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Erectors"/>
          <p:cNvSpPr txBox="1"/>
          <p:nvPr/>
        </p:nvSpPr>
        <p:spPr>
          <a:xfrm>
            <a:off x="947990" y="1549400"/>
            <a:ext cx="2451993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Serratus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Rectangle"/>
          <p:cNvSpPr/>
          <p:nvPr/>
        </p:nvSpPr>
        <p:spPr>
          <a:xfrm>
            <a:off x="-120254" y="-31553"/>
            <a:ext cx="24769566" cy="1385133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253" name="Slide Number"/>
          <p:cNvSpPr txBox="1"/>
          <p:nvPr>
            <p:ph type="sldNum" sz="quarter" idx="4294967295"/>
          </p:nvPr>
        </p:nvSpPr>
        <p:spPr>
          <a:xfrm>
            <a:off x="23622000" y="13080999"/>
            <a:ext cx="332613" cy="4137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4" name="infraspinatus.png" descr="infraspinatu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11199" y="-45930"/>
            <a:ext cx="20015065" cy="13807859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MUSCLE SET 4"/>
          <p:cNvSpPr txBox="1"/>
          <p:nvPr/>
        </p:nvSpPr>
        <p:spPr>
          <a:xfrm>
            <a:off x="10475420" y="1117600"/>
            <a:ext cx="12442032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MUSCLE SET 4</a:t>
            </a:r>
          </a:p>
        </p:txBody>
      </p:sp>
      <p:sp>
        <p:nvSpPr>
          <p:cNvPr id="256" name="Supraspinatus…"/>
          <p:cNvSpPr txBox="1"/>
          <p:nvPr/>
        </p:nvSpPr>
        <p:spPr>
          <a:xfrm>
            <a:off x="9982352" y="2418655"/>
            <a:ext cx="13428168" cy="1159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pc="-150" sz="15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Supraspinatus</a:t>
            </a:r>
          </a:p>
          <a:p>
            <a:pPr>
              <a:defRPr spc="-150" sz="15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Infraspinatus</a:t>
            </a:r>
          </a:p>
          <a:p>
            <a:pPr>
              <a:defRPr spc="-150" sz="15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Teres Minor</a:t>
            </a:r>
          </a:p>
          <a:p>
            <a:pPr>
              <a:defRPr spc="-150" sz="15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Subscapularis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trapezius-pain.png" descr="trapezius-pai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320" y="-120650"/>
            <a:ext cx="15135753" cy="1395730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MUSCLE SET 1"/>
          <p:cNvSpPr txBox="1"/>
          <p:nvPr/>
        </p:nvSpPr>
        <p:spPr>
          <a:xfrm>
            <a:off x="12771887" y="1092200"/>
            <a:ext cx="12442033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MUSCLE SET 1</a:t>
            </a:r>
          </a:p>
        </p:txBody>
      </p:sp>
      <p:sp>
        <p:nvSpPr>
          <p:cNvPr id="158" name="TRAPEZIUS"/>
          <p:cNvSpPr txBox="1"/>
          <p:nvPr/>
        </p:nvSpPr>
        <p:spPr>
          <a:xfrm>
            <a:off x="10574590" y="2133599"/>
            <a:ext cx="24519930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TRAPEZIUS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260" name="SUPRASPINATUS…"/>
          <p:cNvSpPr txBox="1"/>
          <p:nvPr/>
        </p:nvSpPr>
        <p:spPr>
          <a:xfrm>
            <a:off x="885029" y="2317749"/>
            <a:ext cx="22613942" cy="908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6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SUPRASPINATUS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Subscapular Fossa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Greater Tubercle of Humerus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Abduction of Humerus, stabilizes scapula and humeral head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supraspinatus_wide.png" descr="supraspinatus_wid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1536" y="20472"/>
            <a:ext cx="16555154" cy="14030491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Erectors"/>
          <p:cNvSpPr txBox="1"/>
          <p:nvPr/>
        </p:nvSpPr>
        <p:spPr>
          <a:xfrm>
            <a:off x="12259763" y="1052213"/>
            <a:ext cx="2451993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Supraspinatus</a:t>
            </a:r>
          </a:p>
        </p:txBody>
      </p:sp>
      <p:sp>
        <p:nvSpPr>
          <p:cNvPr id="264" name="Line"/>
          <p:cNvSpPr/>
          <p:nvPr/>
        </p:nvSpPr>
        <p:spPr>
          <a:xfrm flipV="1">
            <a:off x="9435896" y="2652810"/>
            <a:ext cx="2882908" cy="4238130"/>
          </a:xfrm>
          <a:prstGeom prst="line">
            <a:avLst/>
          </a:prstGeom>
          <a:ln w="38100">
            <a:solidFill>
              <a:srgbClr val="FFFFFF"/>
            </a:solidFill>
            <a:miter lim="400000"/>
            <a:headEnd type="oval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65" name="Erectors"/>
          <p:cNvSpPr txBox="1"/>
          <p:nvPr/>
        </p:nvSpPr>
        <p:spPr>
          <a:xfrm>
            <a:off x="4996277" y="925213"/>
            <a:ext cx="6139460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Levater Scapula</a:t>
            </a:r>
          </a:p>
        </p:txBody>
      </p:sp>
      <p:sp>
        <p:nvSpPr>
          <p:cNvPr id="266" name="Line"/>
          <p:cNvSpPr/>
          <p:nvPr/>
        </p:nvSpPr>
        <p:spPr>
          <a:xfrm flipV="1">
            <a:off x="4387556" y="3249214"/>
            <a:ext cx="1357410" cy="2641298"/>
          </a:xfrm>
          <a:prstGeom prst="line">
            <a:avLst/>
          </a:prstGeom>
          <a:ln w="38100">
            <a:solidFill>
              <a:srgbClr val="FFFFFF"/>
            </a:solidFill>
            <a:miter lim="400000"/>
            <a:headEnd type="oval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270" name="INFRASPINATUS…"/>
          <p:cNvSpPr txBox="1"/>
          <p:nvPr/>
        </p:nvSpPr>
        <p:spPr>
          <a:xfrm>
            <a:off x="885029" y="2508250"/>
            <a:ext cx="22613942" cy="86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6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INFRASPINATUS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Infraspinatus Fossa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Greater Tubercle of Humerus</a:t>
            </a:r>
          </a:p>
          <a:p>
            <a:pPr algn="l">
              <a:defRPr sz="9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Lateral Rotation &amp; Extension of Humerus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ectangle"/>
          <p:cNvSpPr/>
          <p:nvPr/>
        </p:nvSpPr>
        <p:spPr>
          <a:xfrm>
            <a:off x="-297163" y="-24904"/>
            <a:ext cx="26570584" cy="14224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pic>
        <p:nvPicPr>
          <p:cNvPr id="273" name="The-rotator-cuff.jpg" descr="The-rotator-cuf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102" y="439241"/>
            <a:ext cx="25088002" cy="13701133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Erectors"/>
          <p:cNvSpPr txBox="1"/>
          <p:nvPr/>
        </p:nvSpPr>
        <p:spPr>
          <a:xfrm>
            <a:off x="8957763" y="61613"/>
            <a:ext cx="2451993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Infraspinatus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278" name="TERES MINOR…"/>
          <p:cNvSpPr txBox="1"/>
          <p:nvPr/>
        </p:nvSpPr>
        <p:spPr>
          <a:xfrm>
            <a:off x="885029" y="2508250"/>
            <a:ext cx="22613942" cy="86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6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TERES MINOR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Lateral Border of Scapula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Greater Tubercle of Humerus</a:t>
            </a:r>
          </a:p>
          <a:p>
            <a:pPr algn="l">
              <a:defRPr sz="9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Lateral Rotation &amp; Extension of Humerus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Levator-Scapulae-1000.jpg" descr="Levator-Scapulae-1000.jpg"/>
          <p:cNvPicPr>
            <a:picLocks noChangeAspect="1"/>
          </p:cNvPicPr>
          <p:nvPr/>
        </p:nvPicPr>
        <p:blipFill>
          <a:blip r:embed="rId2">
            <a:extLst/>
          </a:blip>
          <a:srcRect l="0" t="685" r="0" b="0"/>
          <a:stretch>
            <a:fillRect/>
          </a:stretch>
        </p:blipFill>
        <p:spPr>
          <a:xfrm>
            <a:off x="5406330" y="-317155"/>
            <a:ext cx="13935722" cy="13840125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Levator Scapula"/>
          <p:cNvSpPr txBox="1"/>
          <p:nvPr/>
        </p:nvSpPr>
        <p:spPr>
          <a:xfrm>
            <a:off x="947990" y="1549400"/>
            <a:ext cx="2451993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Levator Scapula</a:t>
            </a:r>
          </a:p>
        </p:txBody>
      </p:sp>
      <p:sp>
        <p:nvSpPr>
          <p:cNvPr id="282" name="Rectangle"/>
          <p:cNvSpPr/>
          <p:nvPr/>
        </p:nvSpPr>
        <p:spPr>
          <a:xfrm>
            <a:off x="-297163" y="-24904"/>
            <a:ext cx="26570584" cy="14224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283" name="Rectangle"/>
          <p:cNvSpPr/>
          <p:nvPr/>
        </p:nvSpPr>
        <p:spPr>
          <a:xfrm>
            <a:off x="16078200" y="2616200"/>
            <a:ext cx="3309543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284" name="Erectors"/>
          <p:cNvSpPr txBox="1"/>
          <p:nvPr/>
        </p:nvSpPr>
        <p:spPr>
          <a:xfrm>
            <a:off x="728165" y="1966614"/>
            <a:ext cx="2451993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Teres Minor</a:t>
            </a:r>
          </a:p>
        </p:txBody>
      </p:sp>
      <p:pic>
        <p:nvPicPr>
          <p:cNvPr id="285" name="istockphoto-1217693462-612x612.jpg" descr="istockphoto-1217693462-612x61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23549" y="0"/>
            <a:ext cx="13716002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289" name="SUBSCAPULARIS…"/>
          <p:cNvSpPr txBox="1"/>
          <p:nvPr/>
        </p:nvSpPr>
        <p:spPr>
          <a:xfrm>
            <a:off x="885029" y="3333748"/>
            <a:ext cx="22613942" cy="704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6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SUBSCAPULARIS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Subscapular Fossa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Lesser Tubercle</a:t>
            </a:r>
          </a:p>
          <a:p>
            <a:pPr algn="l">
              <a:defRPr sz="9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Medial Rotation of Humerus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The-rotator-cuff.jpg" descr="The-rotator-cuf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2627" y="439241"/>
            <a:ext cx="25088001" cy="13701133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Rectangle"/>
          <p:cNvSpPr/>
          <p:nvPr/>
        </p:nvSpPr>
        <p:spPr>
          <a:xfrm>
            <a:off x="-520601" y="-192387"/>
            <a:ext cx="28758456" cy="1270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293" name="Erectors"/>
          <p:cNvSpPr txBox="1"/>
          <p:nvPr/>
        </p:nvSpPr>
        <p:spPr>
          <a:xfrm>
            <a:off x="8119563" y="61613"/>
            <a:ext cx="2451993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Subscapularis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Rectangle"/>
          <p:cNvSpPr/>
          <p:nvPr/>
        </p:nvSpPr>
        <p:spPr>
          <a:xfrm>
            <a:off x="-120254" y="-31553"/>
            <a:ext cx="24769566" cy="1385133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pic>
        <p:nvPicPr>
          <p:cNvPr id="296" name="QL+muscle.png" descr="QL+muscl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842276" y="-31553"/>
            <a:ext cx="26282018" cy="13851336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lide Number"/>
          <p:cNvSpPr txBox="1"/>
          <p:nvPr>
            <p:ph type="sldNum" sz="quarter" idx="4294967295"/>
          </p:nvPr>
        </p:nvSpPr>
        <p:spPr>
          <a:xfrm>
            <a:off x="23621998" y="13080998"/>
            <a:ext cx="383820" cy="4137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8" name="MUSCLS SET 2"/>
          <p:cNvSpPr txBox="1"/>
          <p:nvPr/>
        </p:nvSpPr>
        <p:spPr>
          <a:xfrm>
            <a:off x="10483153" y="1270000"/>
            <a:ext cx="1244203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MUSCLS SET 5</a:t>
            </a:r>
          </a:p>
        </p:txBody>
      </p:sp>
      <p:sp>
        <p:nvSpPr>
          <p:cNvPr id="299" name="RHOMBOIDS…"/>
          <p:cNvSpPr txBox="1"/>
          <p:nvPr/>
        </p:nvSpPr>
        <p:spPr>
          <a:xfrm>
            <a:off x="4444203" y="2661087"/>
            <a:ext cx="24519934" cy="619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QUADRATUS </a:t>
            </a:r>
          </a:p>
          <a:p>
            <a:pPr>
              <a:defRPr sz="2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LUMBORUM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301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302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304" name="Rectangle"/>
          <p:cNvSpPr/>
          <p:nvPr/>
        </p:nvSpPr>
        <p:spPr>
          <a:xfrm>
            <a:off x="204875" y="10662322"/>
            <a:ext cx="6424987" cy="2521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305" name="Rectangle"/>
          <p:cNvSpPr/>
          <p:nvPr/>
        </p:nvSpPr>
        <p:spPr>
          <a:xfrm>
            <a:off x="-828184" y="-194972"/>
            <a:ext cx="4181499" cy="263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06" name="SCALENES…"/>
          <p:cNvSpPr txBox="1"/>
          <p:nvPr/>
        </p:nvSpPr>
        <p:spPr>
          <a:xfrm>
            <a:off x="1209147" y="2273299"/>
            <a:ext cx="23507904" cy="728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QUADRATUS LUMBORUM (QL)</a:t>
            </a:r>
          </a:p>
          <a:p>
            <a: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b="1">
                <a:solidFill>
                  <a:schemeClr val="accent5">
                    <a:lumOff val="-9999"/>
                  </a:schemeClr>
                </a:solidFill>
              </a:rPr>
              <a:t>O:</a:t>
            </a:r>
            <a:r>
              <a:t>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- Iliac Crest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b="1">
                <a:solidFill>
                  <a:schemeClr val="accent5">
                    <a:lumOff val="-9999"/>
                  </a:schemeClr>
                </a:solidFill>
              </a:rPr>
              <a:t>I:</a:t>
            </a:r>
            <a:r>
              <a:t>  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- 12th Rib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b="1">
                <a:solidFill>
                  <a:schemeClr val="accent5">
                    <a:lumOff val="-9999"/>
                  </a:schemeClr>
                </a:solidFill>
              </a:rPr>
              <a:t>A:</a:t>
            </a:r>
            <a:r>
              <a:t>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- Lateral Flexion of Lumbar Spine  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0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 Elevation of the hip</a:t>
            </a:r>
          </a:p>
        </p:txBody>
      </p:sp>
      <p:sp>
        <p:nvSpPr>
          <p:cNvPr id="307" name="Rectangle"/>
          <p:cNvSpPr/>
          <p:nvPr/>
        </p:nvSpPr>
        <p:spPr>
          <a:xfrm>
            <a:off x="17734548" y="10723664"/>
            <a:ext cx="6710242" cy="3334767"/>
          </a:xfrm>
          <a:prstGeom prst="rect">
            <a:avLst/>
          </a:prstGeom>
          <a:solidFill>
            <a:srgbClr val="2D044C">
              <a:alpha val="6878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08" name="Side Note: Most…"/>
          <p:cNvSpPr txBox="1"/>
          <p:nvPr/>
        </p:nvSpPr>
        <p:spPr>
          <a:xfrm>
            <a:off x="18235252" y="11008713"/>
            <a:ext cx="6100089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Side Notes: </a:t>
            </a:r>
          </a:p>
          <a:p>
            <a:pPr algn="l">
              <a:defRPr sz="5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- AKA: Hip Hiker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62" name="UPPER TRAPEZIUS…"/>
          <p:cNvSpPr txBox="1"/>
          <p:nvPr/>
        </p:nvSpPr>
        <p:spPr>
          <a:xfrm>
            <a:off x="885029" y="1473200"/>
            <a:ext cx="22613942" cy="1076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6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UPPER TRAPEZIUS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Occiput - C7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Lateral 1/3 of Clavicle, Acromion </a:t>
            </a:r>
          </a:p>
          <a:p>
            <a:pPr algn="l">
              <a:defRPr sz="10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     Process, Spine of the Scapula</a:t>
            </a:r>
          </a:p>
          <a:p>
            <a:pPr algn="l">
              <a:defRPr sz="9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Elevation of the Scapula, Upward </a:t>
            </a:r>
          </a:p>
          <a:p>
            <a:pPr algn="l">
              <a:defRPr sz="9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      Rotation of the Scapula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310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311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pic>
        <p:nvPicPr>
          <p:cNvPr id="313" name="quadratus-lumborum.jpg" descr="quadratus-lumboru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0035" y="-1254423"/>
            <a:ext cx="15255926" cy="15255925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Rectangle"/>
          <p:cNvSpPr/>
          <p:nvPr/>
        </p:nvSpPr>
        <p:spPr>
          <a:xfrm>
            <a:off x="-904383" y="10698788"/>
            <a:ext cx="5474616" cy="3587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15" name="Erectors"/>
          <p:cNvSpPr txBox="1"/>
          <p:nvPr/>
        </p:nvSpPr>
        <p:spPr>
          <a:xfrm>
            <a:off x="12933302" y="1443680"/>
            <a:ext cx="11506966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QUADRATUS LUMBORUM</a:t>
            </a:r>
          </a:p>
        </p:txBody>
      </p:sp>
      <p:sp>
        <p:nvSpPr>
          <p:cNvPr id="316" name="Rectangle"/>
          <p:cNvSpPr/>
          <p:nvPr/>
        </p:nvSpPr>
        <p:spPr>
          <a:xfrm>
            <a:off x="11877730" y="-309591"/>
            <a:ext cx="4489737" cy="16412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Rectangle"/>
          <p:cNvSpPr/>
          <p:nvPr/>
        </p:nvSpPr>
        <p:spPr>
          <a:xfrm>
            <a:off x="-120254" y="-31553"/>
            <a:ext cx="24769566" cy="1385133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319" name="Slide Number"/>
          <p:cNvSpPr txBox="1"/>
          <p:nvPr>
            <p:ph type="sldNum" sz="quarter" idx="4294967295"/>
          </p:nvPr>
        </p:nvSpPr>
        <p:spPr>
          <a:xfrm>
            <a:off x="23621998" y="13080999"/>
            <a:ext cx="325527" cy="4137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0" name="MUSCLS SET 2"/>
          <p:cNvSpPr txBox="1"/>
          <p:nvPr/>
        </p:nvSpPr>
        <p:spPr>
          <a:xfrm>
            <a:off x="12771887" y="1092200"/>
            <a:ext cx="12442033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solidFill>
                  <a:srgbClr val="FEFB0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MUSCLS SET 6</a:t>
            </a:r>
          </a:p>
        </p:txBody>
      </p:sp>
      <p:sp>
        <p:nvSpPr>
          <p:cNvPr id="321" name="RHOMBOIDS…"/>
          <p:cNvSpPr txBox="1"/>
          <p:nvPr/>
        </p:nvSpPr>
        <p:spPr>
          <a:xfrm>
            <a:off x="4672803" y="3537387"/>
            <a:ext cx="24519934" cy="835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GLUTEUS MAXIMUS</a:t>
            </a:r>
          </a:p>
          <a:p>
            <a:pPr>
              <a:defRPr sz="10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GLUTEUS MEDIUS</a:t>
            </a:r>
          </a:p>
          <a:p>
            <a:pPr>
              <a:defRPr sz="10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GLUTEUS MINIMUS</a:t>
            </a:r>
          </a:p>
          <a:p>
            <a:pPr>
              <a:defRPr sz="10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PIRIFORMIS</a:t>
            </a:r>
          </a:p>
          <a:p>
            <a:pPr>
              <a:defRPr sz="10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TENSOR FASCIA LATAE</a:t>
            </a:r>
          </a:p>
        </p:txBody>
      </p:sp>
      <p:pic>
        <p:nvPicPr>
          <p:cNvPr id="322" name="umUz4ZtLxLFT4iyQ5JXXxZ-1200-80.png" descr="umUz4ZtLxLFT4iyQ5JXXxZ-1200-8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359556" y="22288"/>
            <a:ext cx="24304755" cy="136714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326" name="GLUTEUS MAXIMUS “rump”…"/>
          <p:cNvSpPr txBox="1"/>
          <p:nvPr/>
        </p:nvSpPr>
        <p:spPr>
          <a:xfrm>
            <a:off x="885029" y="2489198"/>
            <a:ext cx="22613942" cy="873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GLUTEUS MAXIMUS “rump”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Lateral Sacrum, Illiac Crest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Illiotibial Band (ITB)</a:t>
            </a:r>
          </a:p>
          <a:p>
            <a:pPr algn="l">
              <a:defRPr sz="9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Forceful extension of hip (from flexed </a:t>
            </a:r>
          </a:p>
          <a:p>
            <a:pPr algn="l">
              <a:defRPr sz="9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      position); Lateral rotation of femur</a:t>
            </a:r>
          </a:p>
        </p:txBody>
      </p:sp>
      <p:sp>
        <p:nvSpPr>
          <p:cNvPr id="327" name="Side Note: Fibers run down and to the side (lateral)"/>
          <p:cNvSpPr txBox="1"/>
          <p:nvPr/>
        </p:nvSpPr>
        <p:spPr>
          <a:xfrm>
            <a:off x="15472072" y="660399"/>
            <a:ext cx="8834401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000">
                <a:solidFill>
                  <a:srgbClr val="2D044C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Side Note: Fibers run down and to the side (lateral)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Rectangle"/>
          <p:cNvSpPr/>
          <p:nvPr/>
        </p:nvSpPr>
        <p:spPr>
          <a:xfrm>
            <a:off x="25400" y="0"/>
            <a:ext cx="24731466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pic>
        <p:nvPicPr>
          <p:cNvPr id="330" name="gluteus-maximus.jpg" descr="gluteus-maximus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1115"/>
          <a:stretch>
            <a:fillRect/>
          </a:stretch>
        </p:blipFill>
        <p:spPr>
          <a:xfrm>
            <a:off x="-193907" y="-1362324"/>
            <a:ext cx="17033404" cy="15139940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Erectors"/>
          <p:cNvSpPr txBox="1"/>
          <p:nvPr/>
        </p:nvSpPr>
        <p:spPr>
          <a:xfrm>
            <a:off x="14037763" y="595014"/>
            <a:ext cx="2451993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Gluteus Maximus </a:t>
            </a:r>
          </a:p>
        </p:txBody>
      </p:sp>
      <p:sp>
        <p:nvSpPr>
          <p:cNvPr id="332" name="Rectangle"/>
          <p:cNvSpPr/>
          <p:nvPr/>
        </p:nvSpPr>
        <p:spPr>
          <a:xfrm>
            <a:off x="10947400" y="12750800"/>
            <a:ext cx="5608738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336" name="GLUTEUS MEDIUS &amp;…"/>
          <p:cNvSpPr txBox="1"/>
          <p:nvPr/>
        </p:nvSpPr>
        <p:spPr>
          <a:xfrm>
            <a:off x="885029" y="1663698"/>
            <a:ext cx="22613942" cy="1038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GLUTEUS MEDIUS &amp; </a:t>
            </a:r>
          </a:p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GLUTEUS MINIMUS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Posterior Ilium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Greater Trochanter</a:t>
            </a:r>
          </a:p>
          <a:p>
            <a:pPr algn="l">
              <a:defRPr sz="9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Medial Rotation, Abduction and  </a:t>
            </a:r>
          </a:p>
          <a:p>
            <a:pPr algn="l">
              <a:defRPr sz="9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      Extension of Femur</a:t>
            </a:r>
          </a:p>
        </p:txBody>
      </p:sp>
      <p:sp>
        <p:nvSpPr>
          <p:cNvPr id="337" name="Side Note:…"/>
          <p:cNvSpPr txBox="1"/>
          <p:nvPr/>
        </p:nvSpPr>
        <p:spPr>
          <a:xfrm>
            <a:off x="18366779" y="660399"/>
            <a:ext cx="5939693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000">
                <a:solidFill>
                  <a:srgbClr val="2D044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Side Note: </a:t>
            </a:r>
          </a:p>
          <a:p>
            <a:pPr algn="l">
              <a:defRPr sz="5000">
                <a:solidFill>
                  <a:srgbClr val="2D044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Commonly sore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Rectangle"/>
          <p:cNvSpPr/>
          <p:nvPr/>
        </p:nvSpPr>
        <p:spPr>
          <a:xfrm>
            <a:off x="-3784600" y="0"/>
            <a:ext cx="28330129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340" name="Rectangle"/>
          <p:cNvSpPr/>
          <p:nvPr/>
        </p:nvSpPr>
        <p:spPr>
          <a:xfrm>
            <a:off x="10947400" y="12750800"/>
            <a:ext cx="5608738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pic>
        <p:nvPicPr>
          <p:cNvPr id="341" name="gluteus-medius.jpg" descr="gluteus-mediu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82825" y="-1550492"/>
            <a:ext cx="15926597" cy="15926596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Rectangle"/>
          <p:cNvSpPr/>
          <p:nvPr/>
        </p:nvSpPr>
        <p:spPr>
          <a:xfrm>
            <a:off x="7391400" y="11861800"/>
            <a:ext cx="3962202" cy="19632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343" name="Erectors"/>
          <p:cNvSpPr txBox="1"/>
          <p:nvPr/>
        </p:nvSpPr>
        <p:spPr>
          <a:xfrm>
            <a:off x="14037763" y="595014"/>
            <a:ext cx="2451993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Gluteus Medius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Rectangle"/>
          <p:cNvSpPr/>
          <p:nvPr/>
        </p:nvSpPr>
        <p:spPr>
          <a:xfrm>
            <a:off x="-3784600" y="0"/>
            <a:ext cx="28330129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346" name="Rectangle"/>
          <p:cNvSpPr/>
          <p:nvPr/>
        </p:nvSpPr>
        <p:spPr>
          <a:xfrm>
            <a:off x="10947400" y="12750800"/>
            <a:ext cx="5608738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pic>
        <p:nvPicPr>
          <p:cNvPr id="347" name="gluteus-minimus.jpg" descr="gluteus-minimu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37955" y="-1293070"/>
            <a:ext cx="18137935" cy="18137935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Erectors"/>
          <p:cNvSpPr txBox="1"/>
          <p:nvPr/>
        </p:nvSpPr>
        <p:spPr>
          <a:xfrm>
            <a:off x="14037763" y="595014"/>
            <a:ext cx="2451993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Gluteus Minimus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352" name="PIRIFORMIS…"/>
          <p:cNvSpPr txBox="1"/>
          <p:nvPr/>
        </p:nvSpPr>
        <p:spPr>
          <a:xfrm>
            <a:off x="885029" y="2489198"/>
            <a:ext cx="22613942" cy="873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PIRIFORMIS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Anterior Sacrum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Greater Trochanter</a:t>
            </a:r>
          </a:p>
          <a:p>
            <a:pPr algn="l">
              <a:defRPr sz="9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Lateral Rotation &amp; Abduction of Femur</a:t>
            </a:r>
          </a:p>
        </p:txBody>
      </p:sp>
      <p:sp>
        <p:nvSpPr>
          <p:cNvPr id="353" name="Side Note: Commonly tight/short."/>
          <p:cNvSpPr txBox="1"/>
          <p:nvPr/>
        </p:nvSpPr>
        <p:spPr>
          <a:xfrm>
            <a:off x="17491868" y="660399"/>
            <a:ext cx="6814603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000">
                <a:solidFill>
                  <a:srgbClr val="2D044C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Side Note: Commonly tight/short.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Rectangle"/>
          <p:cNvSpPr/>
          <p:nvPr/>
        </p:nvSpPr>
        <p:spPr>
          <a:xfrm>
            <a:off x="-3784600" y="0"/>
            <a:ext cx="28330129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356" name="Rectangle"/>
          <p:cNvSpPr/>
          <p:nvPr/>
        </p:nvSpPr>
        <p:spPr>
          <a:xfrm>
            <a:off x="10947400" y="12750800"/>
            <a:ext cx="5608738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pic>
        <p:nvPicPr>
          <p:cNvPr id="357" name="piriformis.jpg" descr="piriformi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469" y="-1066305"/>
            <a:ext cx="14832610" cy="14832609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Rectangle"/>
          <p:cNvSpPr/>
          <p:nvPr/>
        </p:nvSpPr>
        <p:spPr>
          <a:xfrm>
            <a:off x="10718800" y="2794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359" name="Erectors"/>
          <p:cNvSpPr txBox="1"/>
          <p:nvPr/>
        </p:nvSpPr>
        <p:spPr>
          <a:xfrm>
            <a:off x="14037763" y="595014"/>
            <a:ext cx="2451993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Piriformis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363" name="TENSOR FASCIA LATAE (TFL)…"/>
          <p:cNvSpPr txBox="1"/>
          <p:nvPr/>
        </p:nvSpPr>
        <p:spPr>
          <a:xfrm>
            <a:off x="1012029" y="3409948"/>
            <a:ext cx="23507904" cy="918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TENSOR FASCIA LATAE (TFL)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Illiac Crest (Posterior to Anterior Superior Iliac Spine—ASIS)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Tibial Condyle via Illiotibial Band (ITB) 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Abduction &amp; Medial Rotation of Femur, Flexion at Hip, Stabilizes Knee</a:t>
            </a:r>
          </a:p>
        </p:txBody>
      </p:sp>
      <p:sp>
        <p:nvSpPr>
          <p:cNvPr id="364" name="Side Note: Most…"/>
          <p:cNvSpPr txBox="1"/>
          <p:nvPr/>
        </p:nvSpPr>
        <p:spPr>
          <a:xfrm>
            <a:off x="17491868" y="228600"/>
            <a:ext cx="6814603" cy="269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000">
                <a:solidFill>
                  <a:srgbClr val="2D044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Side Note: Most </a:t>
            </a:r>
          </a:p>
          <a:p>
            <a:pPr algn="l">
              <a:defRPr sz="5000">
                <a:solidFill>
                  <a:srgbClr val="2D044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lateral hip muscles; Tight on Runners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66" name="MIDDLE TRAPEZIUS…"/>
          <p:cNvSpPr txBox="1"/>
          <p:nvPr/>
        </p:nvSpPr>
        <p:spPr>
          <a:xfrm>
            <a:off x="885029" y="1416049"/>
            <a:ext cx="22613942" cy="727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6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MIDDLE TRAPEZIUS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T1 . . .T5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Spine of the Scapula</a:t>
            </a:r>
          </a:p>
          <a:p>
            <a:pPr algn="l">
              <a:defRPr sz="9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Retraction of the Scapula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Rectangle"/>
          <p:cNvSpPr/>
          <p:nvPr/>
        </p:nvSpPr>
        <p:spPr>
          <a:xfrm>
            <a:off x="-3784600" y="0"/>
            <a:ext cx="28330129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367" name="Rectangle"/>
          <p:cNvSpPr/>
          <p:nvPr/>
        </p:nvSpPr>
        <p:spPr>
          <a:xfrm>
            <a:off x="10947400" y="12750800"/>
            <a:ext cx="5608738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368" name="Rectangle"/>
          <p:cNvSpPr/>
          <p:nvPr/>
        </p:nvSpPr>
        <p:spPr>
          <a:xfrm>
            <a:off x="10718800" y="2794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pic>
        <p:nvPicPr>
          <p:cNvPr id="369" name="tensor-fascia-latae.jpg" descr="tensor-fascia-lata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97584" y="-1059756"/>
            <a:ext cx="15835514" cy="15835513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Rectangle"/>
          <p:cNvSpPr/>
          <p:nvPr/>
        </p:nvSpPr>
        <p:spPr>
          <a:xfrm>
            <a:off x="9575800" y="13144500"/>
            <a:ext cx="51104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371" name="Erectors"/>
          <p:cNvSpPr txBox="1"/>
          <p:nvPr/>
        </p:nvSpPr>
        <p:spPr>
          <a:xfrm>
            <a:off x="12742363" y="518814"/>
            <a:ext cx="2451993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Tensor Fascia Latae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Rectangle"/>
          <p:cNvSpPr/>
          <p:nvPr/>
        </p:nvSpPr>
        <p:spPr>
          <a:xfrm>
            <a:off x="-120254" y="-31553"/>
            <a:ext cx="24769566" cy="1385133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 defTabSz="457200">
              <a:lnSpc>
                <a:spcPct val="130000"/>
              </a:lnSpc>
              <a:defRPr sz="120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,</a:t>
            </a:r>
          </a:p>
        </p:txBody>
      </p:sp>
      <p:sp>
        <p:nvSpPr>
          <p:cNvPr id="374" name="Slide Number"/>
          <p:cNvSpPr txBox="1"/>
          <p:nvPr>
            <p:ph type="sldNum" sz="quarter" idx="4294967295"/>
          </p:nvPr>
        </p:nvSpPr>
        <p:spPr>
          <a:xfrm>
            <a:off x="23621999" y="13080999"/>
            <a:ext cx="326442" cy="4137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5" name="RHOMBOIDS…"/>
          <p:cNvSpPr txBox="1"/>
          <p:nvPr/>
        </p:nvSpPr>
        <p:spPr>
          <a:xfrm>
            <a:off x="4764727" y="1955415"/>
            <a:ext cx="24519934" cy="1259840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cap="all" sz="1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HAMSTRINGS:</a:t>
            </a:r>
          </a:p>
          <a:p>
            <a:pPr>
              <a:lnSpc>
                <a:spcPct val="120000"/>
              </a:lnSpc>
              <a:defRPr cap="all" sz="1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Biceps</a:t>
            </a:r>
            <a:r>
              <a:rPr>
                <a:solidFill>
                  <a:schemeClr val="accent3">
                    <a:lumOff val="6225"/>
                  </a:schemeClr>
                </a:solidFill>
              </a:rPr>
              <a:t> </a:t>
            </a:r>
            <a:r>
              <a:t>Femoris</a:t>
            </a:r>
          </a:p>
          <a:p>
            <a:pPr>
              <a:lnSpc>
                <a:spcPct val="120000"/>
              </a:lnSpc>
              <a:defRPr cap="all" sz="1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Semimembranosus</a:t>
            </a:r>
          </a:p>
          <a:p>
            <a:pPr>
              <a:lnSpc>
                <a:spcPct val="120000"/>
              </a:lnSpc>
              <a:defRPr cap="all" sz="1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 Semtendinosis</a:t>
            </a:r>
          </a:p>
          <a:p>
            <a:pPr>
              <a:lnSpc>
                <a:spcPct val="120000"/>
              </a:lnSpc>
              <a:defRPr cap="all" sz="1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ADDUCTOR MAGNUS</a:t>
            </a:r>
          </a:p>
          <a:p>
            <a:pPr>
              <a:lnSpc>
                <a:spcPct val="120000"/>
              </a:lnSpc>
              <a:defRPr cap="all" sz="1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Gracilis</a:t>
            </a:r>
          </a:p>
        </p:txBody>
      </p:sp>
      <p:sp>
        <p:nvSpPr>
          <p:cNvPr id="376" name="MUSCLS SET 2"/>
          <p:cNvSpPr txBox="1"/>
          <p:nvPr/>
        </p:nvSpPr>
        <p:spPr>
          <a:xfrm>
            <a:off x="10803677" y="558800"/>
            <a:ext cx="1244203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FEFB0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MUSCLS SET 7</a:t>
            </a:r>
          </a:p>
        </p:txBody>
      </p:sp>
      <p:pic>
        <p:nvPicPr>
          <p:cNvPr id="377" name="hamstring-muscles-isolated-3d-rendering-260nw-1419581378.jpg copy.png" descr="hamstring-muscles-isolated-3d-rendering-260nw-1419581378.jpg cop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25600" y="-76200"/>
            <a:ext cx="13854569" cy="149203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381" name="BICEPS FEMORIS…"/>
          <p:cNvSpPr txBox="1"/>
          <p:nvPr/>
        </p:nvSpPr>
        <p:spPr>
          <a:xfrm>
            <a:off x="1012029" y="2130077"/>
            <a:ext cx="23507904" cy="918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BICEPS FEMORIS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Longhead - Ischial Tuberosity</a:t>
            </a:r>
          </a:p>
          <a:p>
            <a:pPr algn="l">
              <a:defRPr sz="8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     Shorthead - Linea Aspera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Head of the Fibula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Flexion of the knee; Extension of hip</a:t>
            </a:r>
          </a:p>
          <a:p>
            <a:pPr algn="l">
              <a:defRPr sz="8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      Lateral rotation of hip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Rectangle"/>
          <p:cNvSpPr/>
          <p:nvPr/>
        </p:nvSpPr>
        <p:spPr>
          <a:xfrm>
            <a:off x="-3784600" y="0"/>
            <a:ext cx="28330129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384" name="Rectangle"/>
          <p:cNvSpPr/>
          <p:nvPr/>
        </p:nvSpPr>
        <p:spPr>
          <a:xfrm>
            <a:off x="10947400" y="12750800"/>
            <a:ext cx="5608738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385" name="Rectangle"/>
          <p:cNvSpPr/>
          <p:nvPr/>
        </p:nvSpPr>
        <p:spPr>
          <a:xfrm>
            <a:off x="10718800" y="2794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386" name="Rectangle"/>
          <p:cNvSpPr/>
          <p:nvPr/>
        </p:nvSpPr>
        <p:spPr>
          <a:xfrm>
            <a:off x="9575800" y="13144500"/>
            <a:ext cx="51104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pic>
        <p:nvPicPr>
          <p:cNvPr id="387" name="biceps-femoris.jpg" descr="biceps-femori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95228" y="-959297"/>
            <a:ext cx="14675298" cy="14675297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Erectors"/>
          <p:cNvSpPr txBox="1"/>
          <p:nvPr/>
        </p:nvSpPr>
        <p:spPr>
          <a:xfrm>
            <a:off x="12742363" y="518814"/>
            <a:ext cx="2451993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Biceps Femoris</a:t>
            </a:r>
          </a:p>
        </p:txBody>
      </p:sp>
      <p:sp>
        <p:nvSpPr>
          <p:cNvPr id="389" name="Rectangle"/>
          <p:cNvSpPr/>
          <p:nvPr/>
        </p:nvSpPr>
        <p:spPr>
          <a:xfrm>
            <a:off x="-152400" y="696613"/>
            <a:ext cx="2873375" cy="14007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393" name="SEMIMEMBRANOSUS (Most Medial)…"/>
          <p:cNvSpPr txBox="1"/>
          <p:nvPr/>
        </p:nvSpPr>
        <p:spPr>
          <a:xfrm>
            <a:off x="1012029" y="2047527"/>
            <a:ext cx="23507904" cy="934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SEMIMEMBRANOSUS (Most Medial)</a:t>
            </a:r>
          </a:p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SEMITENDINOSUS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Ischial Tuberosity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Tibial Condyle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Flexion of knee; Extension of hip</a:t>
            </a:r>
          </a:p>
          <a:p>
            <a:pPr algn="l">
              <a:defRPr sz="8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      Medial rotation of hip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Rectangle"/>
          <p:cNvSpPr/>
          <p:nvPr/>
        </p:nvSpPr>
        <p:spPr>
          <a:xfrm>
            <a:off x="-3784600" y="0"/>
            <a:ext cx="28330129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396" name="Rectangle"/>
          <p:cNvSpPr/>
          <p:nvPr/>
        </p:nvSpPr>
        <p:spPr>
          <a:xfrm>
            <a:off x="10947400" y="12750800"/>
            <a:ext cx="5608738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397" name="Rectangle"/>
          <p:cNvSpPr/>
          <p:nvPr/>
        </p:nvSpPr>
        <p:spPr>
          <a:xfrm>
            <a:off x="10718800" y="2794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398" name="Rectangle"/>
          <p:cNvSpPr/>
          <p:nvPr/>
        </p:nvSpPr>
        <p:spPr>
          <a:xfrm>
            <a:off x="9575800" y="13144500"/>
            <a:ext cx="51104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399" name="Rectangle"/>
          <p:cNvSpPr/>
          <p:nvPr/>
        </p:nvSpPr>
        <p:spPr>
          <a:xfrm>
            <a:off x="-152400" y="696613"/>
            <a:ext cx="2873375" cy="14007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pic>
        <p:nvPicPr>
          <p:cNvPr id="400" name="semimembranosus.jpg" descr="semimembranosu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81238" y="-1015158"/>
            <a:ext cx="14680358" cy="14680358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Erectors"/>
          <p:cNvSpPr txBox="1"/>
          <p:nvPr/>
        </p:nvSpPr>
        <p:spPr>
          <a:xfrm>
            <a:off x="12742363" y="518814"/>
            <a:ext cx="2451993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Semimembranosus</a:t>
            </a:r>
          </a:p>
        </p:txBody>
      </p:sp>
      <p:sp>
        <p:nvSpPr>
          <p:cNvPr id="402" name="Rectangle"/>
          <p:cNvSpPr/>
          <p:nvPr/>
        </p:nvSpPr>
        <p:spPr>
          <a:xfrm>
            <a:off x="7620000" y="10668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Rectangle"/>
          <p:cNvSpPr/>
          <p:nvPr/>
        </p:nvSpPr>
        <p:spPr>
          <a:xfrm>
            <a:off x="-3784600" y="0"/>
            <a:ext cx="28330129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05" name="Rectangle"/>
          <p:cNvSpPr/>
          <p:nvPr/>
        </p:nvSpPr>
        <p:spPr>
          <a:xfrm>
            <a:off x="10947400" y="12750800"/>
            <a:ext cx="5608738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06" name="Rectangle"/>
          <p:cNvSpPr/>
          <p:nvPr/>
        </p:nvSpPr>
        <p:spPr>
          <a:xfrm>
            <a:off x="10718800" y="2794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07" name="Rectangle"/>
          <p:cNvSpPr/>
          <p:nvPr/>
        </p:nvSpPr>
        <p:spPr>
          <a:xfrm>
            <a:off x="9575800" y="13144500"/>
            <a:ext cx="51104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08" name="Rectangle"/>
          <p:cNvSpPr/>
          <p:nvPr/>
        </p:nvSpPr>
        <p:spPr>
          <a:xfrm>
            <a:off x="-152400" y="696613"/>
            <a:ext cx="2873375" cy="14007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09" name="Rectangle"/>
          <p:cNvSpPr/>
          <p:nvPr/>
        </p:nvSpPr>
        <p:spPr>
          <a:xfrm>
            <a:off x="7620000" y="10668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pic>
        <p:nvPicPr>
          <p:cNvPr id="410" name="semitendinosus.jpg" descr="semitendinosu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02842" y="-976016"/>
            <a:ext cx="14692017" cy="14692016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Erectors"/>
          <p:cNvSpPr txBox="1"/>
          <p:nvPr/>
        </p:nvSpPr>
        <p:spPr>
          <a:xfrm>
            <a:off x="12742363" y="518814"/>
            <a:ext cx="2451993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Semitendinosus</a:t>
            </a:r>
          </a:p>
        </p:txBody>
      </p:sp>
      <p:sp>
        <p:nvSpPr>
          <p:cNvPr id="412" name="Rectangle"/>
          <p:cNvSpPr/>
          <p:nvPr/>
        </p:nvSpPr>
        <p:spPr>
          <a:xfrm>
            <a:off x="8479332" y="579883"/>
            <a:ext cx="3802263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Rectangle"/>
          <p:cNvSpPr/>
          <p:nvPr/>
        </p:nvSpPr>
        <p:spPr>
          <a:xfrm>
            <a:off x="-3784600" y="0"/>
            <a:ext cx="28330129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15" name="Rectangle"/>
          <p:cNvSpPr/>
          <p:nvPr/>
        </p:nvSpPr>
        <p:spPr>
          <a:xfrm>
            <a:off x="10947400" y="12750800"/>
            <a:ext cx="5608738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16" name="Rectangle"/>
          <p:cNvSpPr/>
          <p:nvPr/>
        </p:nvSpPr>
        <p:spPr>
          <a:xfrm>
            <a:off x="10718800" y="2794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17" name="Rectangle"/>
          <p:cNvSpPr/>
          <p:nvPr/>
        </p:nvSpPr>
        <p:spPr>
          <a:xfrm>
            <a:off x="9575800" y="13144500"/>
            <a:ext cx="51104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18" name="Rectangle"/>
          <p:cNvSpPr/>
          <p:nvPr/>
        </p:nvSpPr>
        <p:spPr>
          <a:xfrm>
            <a:off x="-152400" y="696613"/>
            <a:ext cx="2873375" cy="14007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19" name="Rectangle"/>
          <p:cNvSpPr/>
          <p:nvPr/>
        </p:nvSpPr>
        <p:spPr>
          <a:xfrm>
            <a:off x="7620000" y="10668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20" name="Rectangle"/>
          <p:cNvSpPr/>
          <p:nvPr/>
        </p:nvSpPr>
        <p:spPr>
          <a:xfrm>
            <a:off x="8479332" y="579883"/>
            <a:ext cx="3802263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pic>
        <p:nvPicPr>
          <p:cNvPr id="421" name="semitendinosus-hamstring-muscle.jpg" descr="semitendinosus-hamstring-muscl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1660" y="-10915"/>
            <a:ext cx="15510454" cy="13737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25" name="SEMIMEMBRANOSUS (Most Medial)…"/>
          <p:cNvSpPr txBox="1"/>
          <p:nvPr/>
        </p:nvSpPr>
        <p:spPr>
          <a:xfrm>
            <a:off x="1012029" y="1247427"/>
            <a:ext cx="23507904" cy="1231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ADDUCTOR MAGNUS (PRIMARY STUDY NOTES)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Hamstring part: Ischial tuberosity   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t>I: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-Hamstring part: Adductor tubercle of femur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Hamstring part: 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-Hip adduction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lvl="1"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-Hip extension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Rectangle"/>
          <p:cNvSpPr/>
          <p:nvPr/>
        </p:nvSpPr>
        <p:spPr>
          <a:xfrm>
            <a:off x="-101600" y="-124173"/>
            <a:ext cx="24587200" cy="13964346"/>
          </a:xfrm>
          <a:prstGeom prst="rect">
            <a:avLst/>
          </a:prstGeom>
          <a:solidFill>
            <a:srgbClr val="00BFF3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8" name="SEMIMEMBRANOSUS (Most Medial)…"/>
          <p:cNvSpPr txBox="1"/>
          <p:nvPr/>
        </p:nvSpPr>
        <p:spPr>
          <a:xfrm>
            <a:off x="1037429" y="1368077"/>
            <a:ext cx="23507904" cy="138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ADDUCTOR MAGNUS’ OTHER DIMENSION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-Adductor part: Inferior pubic ramus 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 &amp; ischial ramus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-Adductor part: Linea aspera &amp; medial    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 supracondylar line of femur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 defTabSz="457200">
              <a:defRPr sz="8600">
                <a:solidFill>
                  <a:srgbClr val="44444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C11519"/>
                </a:solidFill>
              </a:rPr>
              <a:t>A:</a:t>
            </a:r>
            <a:r>
              <a:t>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Adductor Hip adduction &amp;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Hip flexion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 defTabSz="457200">
              <a:defRPr sz="8600">
                <a:solidFill>
                  <a:srgbClr val="444444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70" name="LOWER TRAPEZIUS…"/>
          <p:cNvSpPr txBox="1"/>
          <p:nvPr/>
        </p:nvSpPr>
        <p:spPr>
          <a:xfrm>
            <a:off x="885029" y="1682749"/>
            <a:ext cx="22613942" cy="892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6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LOWER TRAPEZIUS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T6 . . .T12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Root of the Spine of the Scapula</a:t>
            </a:r>
          </a:p>
          <a:p>
            <a:pPr algn="l">
              <a:defRPr sz="9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Depression of the Scapula, Upward </a:t>
            </a:r>
          </a:p>
          <a:p>
            <a:pPr algn="l">
              <a:defRPr sz="9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     Rotation of the Scapula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Rectangle"/>
          <p:cNvSpPr/>
          <p:nvPr/>
        </p:nvSpPr>
        <p:spPr>
          <a:xfrm>
            <a:off x="-3784600" y="0"/>
            <a:ext cx="28330129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31" name="Rectangle"/>
          <p:cNvSpPr/>
          <p:nvPr/>
        </p:nvSpPr>
        <p:spPr>
          <a:xfrm>
            <a:off x="10947400" y="12750800"/>
            <a:ext cx="5608738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32" name="Rectangle"/>
          <p:cNvSpPr/>
          <p:nvPr/>
        </p:nvSpPr>
        <p:spPr>
          <a:xfrm>
            <a:off x="10718800" y="2794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33" name="Rectangle"/>
          <p:cNvSpPr/>
          <p:nvPr/>
        </p:nvSpPr>
        <p:spPr>
          <a:xfrm>
            <a:off x="9575800" y="13144500"/>
            <a:ext cx="51104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34" name="Rectangle"/>
          <p:cNvSpPr/>
          <p:nvPr/>
        </p:nvSpPr>
        <p:spPr>
          <a:xfrm>
            <a:off x="-152400" y="696613"/>
            <a:ext cx="2873375" cy="14007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35" name="Rectangle"/>
          <p:cNvSpPr/>
          <p:nvPr/>
        </p:nvSpPr>
        <p:spPr>
          <a:xfrm>
            <a:off x="7620000" y="10668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36" name="Rectangle"/>
          <p:cNvSpPr/>
          <p:nvPr/>
        </p:nvSpPr>
        <p:spPr>
          <a:xfrm>
            <a:off x="8479332" y="579883"/>
            <a:ext cx="3802263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pic>
        <p:nvPicPr>
          <p:cNvPr id="437" name="adductor-magnus.jpg" descr="adductor-magnu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77393" y="-3531295"/>
            <a:ext cx="17231916" cy="17231917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Erectors"/>
          <p:cNvSpPr txBox="1"/>
          <p:nvPr/>
        </p:nvSpPr>
        <p:spPr>
          <a:xfrm>
            <a:off x="10761163" y="1005730"/>
            <a:ext cx="2451993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ADDUCTOR MAGNUS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42" name="SEMIMEMBRANOSUS (Most Medial)…"/>
          <p:cNvSpPr txBox="1"/>
          <p:nvPr/>
        </p:nvSpPr>
        <p:spPr>
          <a:xfrm>
            <a:off x="1012029" y="1387127"/>
            <a:ext cx="23507904" cy="1066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GRACILIS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Lower margin of pubic bone 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t>I: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-Superomedial shaft of tibia in between the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 sartorius and semitendinosus insertions.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Adducts hip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 defTabSz="457200">
              <a:defRPr sz="8600">
                <a:solidFill>
                  <a:srgbClr val="4B4F58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Flexes knee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 defTabSz="457200">
              <a:defRPr sz="8600">
                <a:solidFill>
                  <a:srgbClr val="4B4F58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-Medially rotates knee when flexed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Rectangle"/>
          <p:cNvSpPr/>
          <p:nvPr/>
        </p:nvSpPr>
        <p:spPr>
          <a:xfrm>
            <a:off x="-3784600" y="0"/>
            <a:ext cx="28330129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45" name="Rectangle"/>
          <p:cNvSpPr/>
          <p:nvPr/>
        </p:nvSpPr>
        <p:spPr>
          <a:xfrm>
            <a:off x="10947400" y="12750800"/>
            <a:ext cx="5608738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46" name="Rectangle"/>
          <p:cNvSpPr/>
          <p:nvPr/>
        </p:nvSpPr>
        <p:spPr>
          <a:xfrm>
            <a:off x="10718800" y="2794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47" name="Rectangle"/>
          <p:cNvSpPr/>
          <p:nvPr/>
        </p:nvSpPr>
        <p:spPr>
          <a:xfrm>
            <a:off x="9575800" y="13144500"/>
            <a:ext cx="51104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48" name="Rectangle"/>
          <p:cNvSpPr/>
          <p:nvPr/>
        </p:nvSpPr>
        <p:spPr>
          <a:xfrm>
            <a:off x="-152400" y="696613"/>
            <a:ext cx="2873375" cy="14007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49" name="Rectangle"/>
          <p:cNvSpPr/>
          <p:nvPr/>
        </p:nvSpPr>
        <p:spPr>
          <a:xfrm>
            <a:off x="7620000" y="10668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50" name="Rectangle"/>
          <p:cNvSpPr/>
          <p:nvPr/>
        </p:nvSpPr>
        <p:spPr>
          <a:xfrm>
            <a:off x="8479332" y="579883"/>
            <a:ext cx="3802263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51" name="Erectors"/>
          <p:cNvSpPr txBox="1"/>
          <p:nvPr/>
        </p:nvSpPr>
        <p:spPr>
          <a:xfrm>
            <a:off x="12586196" y="1005731"/>
            <a:ext cx="1413510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GRACILIS</a:t>
            </a:r>
          </a:p>
        </p:txBody>
      </p:sp>
      <p:pic>
        <p:nvPicPr>
          <p:cNvPr id="452" name="3-2-550x550.png" descr="3-2-550x5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97000" y="-84336"/>
            <a:ext cx="14467087" cy="14467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Gracilis-Featured-image.png" descr="Gracilis-Featur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25448" y="4332363"/>
            <a:ext cx="18029127" cy="94652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Rectangle"/>
          <p:cNvSpPr/>
          <p:nvPr/>
        </p:nvSpPr>
        <p:spPr>
          <a:xfrm>
            <a:off x="32146" y="-67668"/>
            <a:ext cx="24769566" cy="1385133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56" name="Slide Number"/>
          <p:cNvSpPr txBox="1"/>
          <p:nvPr>
            <p:ph type="sldNum" sz="quarter" idx="4294967295"/>
          </p:nvPr>
        </p:nvSpPr>
        <p:spPr>
          <a:xfrm>
            <a:off x="23622000" y="13080999"/>
            <a:ext cx="379476" cy="4137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57" name="MUSCLS SET 2"/>
          <p:cNvSpPr txBox="1"/>
          <p:nvPr/>
        </p:nvSpPr>
        <p:spPr>
          <a:xfrm>
            <a:off x="9863877" y="990600"/>
            <a:ext cx="1244203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FEFB0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MUSCLS SET 8</a:t>
            </a:r>
          </a:p>
        </p:txBody>
      </p:sp>
      <p:pic>
        <p:nvPicPr>
          <p:cNvPr id="458" name="calf-anatomy-2-e1607920531912.jpg.jpeg" descr="calf-anatomy-2-e1607920531912.jpg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497168" y="-89511"/>
            <a:ext cx="16402126" cy="14911022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Text"/>
          <p:cNvSpPr txBox="1"/>
          <p:nvPr/>
        </p:nvSpPr>
        <p:spPr>
          <a:xfrm>
            <a:off x="7237526" y="2555240"/>
            <a:ext cx="10782072" cy="37592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460" name="RHOMBOIDS…"/>
          <p:cNvSpPr txBox="1"/>
          <p:nvPr/>
        </p:nvSpPr>
        <p:spPr>
          <a:xfrm>
            <a:off x="3824927" y="2819400"/>
            <a:ext cx="24519934" cy="772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2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GASTROCNEMIUS</a:t>
            </a:r>
          </a:p>
          <a:p>
            <a:pPr>
              <a:defRPr sz="12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SOLEUS</a:t>
            </a:r>
          </a:p>
          <a:p>
            <a:pPr>
              <a:defRPr sz="12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TIBIALIS POSTERIOR</a:t>
            </a:r>
          </a:p>
          <a:p>
            <a:pPr>
              <a:defRPr sz="12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PERONEUS LONGUS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64" name="GASTROCNEMIUS…"/>
          <p:cNvSpPr txBox="1"/>
          <p:nvPr/>
        </p:nvSpPr>
        <p:spPr>
          <a:xfrm>
            <a:off x="1012029" y="3615977"/>
            <a:ext cx="23507904" cy="621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GASTROCNEMIUS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Medial &amp; Lateral Epicondyles of Femur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Calcaneus via Achilles Tendon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Plantar Flexion of Ankle OR Flexion of Knee</a:t>
            </a:r>
          </a:p>
        </p:txBody>
      </p:sp>
      <p:sp>
        <p:nvSpPr>
          <p:cNvPr id="465" name="Side Note: Most…"/>
          <p:cNvSpPr txBox="1"/>
          <p:nvPr/>
        </p:nvSpPr>
        <p:spPr>
          <a:xfrm>
            <a:off x="16628268" y="1295399"/>
            <a:ext cx="6814603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000">
                <a:solidFill>
                  <a:srgbClr val="2D044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Side Note: Most </a:t>
            </a:r>
          </a:p>
          <a:p>
            <a:pPr algn="l">
              <a:defRPr sz="5000">
                <a:solidFill>
                  <a:srgbClr val="2D044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Superficial calf muscle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Rectangle"/>
          <p:cNvSpPr/>
          <p:nvPr/>
        </p:nvSpPr>
        <p:spPr>
          <a:xfrm>
            <a:off x="-3784600" y="0"/>
            <a:ext cx="28330129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68" name="Rectangle"/>
          <p:cNvSpPr/>
          <p:nvPr/>
        </p:nvSpPr>
        <p:spPr>
          <a:xfrm>
            <a:off x="10947400" y="12750800"/>
            <a:ext cx="5608738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69" name="Rectangle"/>
          <p:cNvSpPr/>
          <p:nvPr/>
        </p:nvSpPr>
        <p:spPr>
          <a:xfrm>
            <a:off x="10718800" y="2794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70" name="Rectangle"/>
          <p:cNvSpPr/>
          <p:nvPr/>
        </p:nvSpPr>
        <p:spPr>
          <a:xfrm>
            <a:off x="9575800" y="13144500"/>
            <a:ext cx="51104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71" name="Rectangle"/>
          <p:cNvSpPr/>
          <p:nvPr/>
        </p:nvSpPr>
        <p:spPr>
          <a:xfrm>
            <a:off x="-152400" y="696613"/>
            <a:ext cx="2873375" cy="14007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72" name="Rectangle"/>
          <p:cNvSpPr/>
          <p:nvPr/>
        </p:nvSpPr>
        <p:spPr>
          <a:xfrm>
            <a:off x="7620000" y="10668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73" name="Rectangle"/>
          <p:cNvSpPr/>
          <p:nvPr/>
        </p:nvSpPr>
        <p:spPr>
          <a:xfrm>
            <a:off x="8479332" y="579883"/>
            <a:ext cx="3802263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pic>
        <p:nvPicPr>
          <p:cNvPr id="474" name="Gastrocnemius-leg.jpg" descr="Gastrocnemius-le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5664" y="-1096617"/>
            <a:ext cx="15430105" cy="15430106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Rectangle"/>
          <p:cNvSpPr/>
          <p:nvPr/>
        </p:nvSpPr>
        <p:spPr>
          <a:xfrm>
            <a:off x="-592634" y="11023599"/>
            <a:ext cx="5961460" cy="32369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76" name="Erectors"/>
          <p:cNvSpPr txBox="1"/>
          <p:nvPr/>
        </p:nvSpPr>
        <p:spPr>
          <a:xfrm>
            <a:off x="14393363" y="1422399"/>
            <a:ext cx="2451993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Gastrocnemius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80" name="SOLEUS…"/>
          <p:cNvSpPr txBox="1"/>
          <p:nvPr/>
        </p:nvSpPr>
        <p:spPr>
          <a:xfrm>
            <a:off x="1012029" y="3615977"/>
            <a:ext cx="23507904" cy="621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SOLEUS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Soleal Line of Tibia (back of Tibia)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Calcaneus via Achilles Tendon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Plantar Flexion of Ankle</a:t>
            </a:r>
          </a:p>
        </p:txBody>
      </p:sp>
      <p:sp>
        <p:nvSpPr>
          <p:cNvPr id="481" name="Side Note: Biggest &amp; Strongest Leg Muscle"/>
          <p:cNvSpPr txBox="1"/>
          <p:nvPr/>
        </p:nvSpPr>
        <p:spPr>
          <a:xfrm>
            <a:off x="16628268" y="1295399"/>
            <a:ext cx="6814603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000">
                <a:solidFill>
                  <a:srgbClr val="2D044C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Side Note: Biggest &amp; Strongest Leg Muscle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Rectangle"/>
          <p:cNvSpPr/>
          <p:nvPr/>
        </p:nvSpPr>
        <p:spPr>
          <a:xfrm>
            <a:off x="-3784600" y="0"/>
            <a:ext cx="28330129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84" name="Rectangle"/>
          <p:cNvSpPr/>
          <p:nvPr/>
        </p:nvSpPr>
        <p:spPr>
          <a:xfrm>
            <a:off x="10947400" y="12750800"/>
            <a:ext cx="5608738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85" name="Rectangle"/>
          <p:cNvSpPr/>
          <p:nvPr/>
        </p:nvSpPr>
        <p:spPr>
          <a:xfrm>
            <a:off x="10718800" y="2794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86" name="Rectangle"/>
          <p:cNvSpPr/>
          <p:nvPr/>
        </p:nvSpPr>
        <p:spPr>
          <a:xfrm>
            <a:off x="9575800" y="13144500"/>
            <a:ext cx="51104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87" name="Rectangle"/>
          <p:cNvSpPr/>
          <p:nvPr/>
        </p:nvSpPr>
        <p:spPr>
          <a:xfrm>
            <a:off x="-152400" y="696613"/>
            <a:ext cx="2873375" cy="14007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88" name="Rectangle"/>
          <p:cNvSpPr/>
          <p:nvPr/>
        </p:nvSpPr>
        <p:spPr>
          <a:xfrm>
            <a:off x="7620000" y="10668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89" name="Rectangle"/>
          <p:cNvSpPr/>
          <p:nvPr/>
        </p:nvSpPr>
        <p:spPr>
          <a:xfrm>
            <a:off x="8479332" y="579883"/>
            <a:ext cx="3802263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pic>
        <p:nvPicPr>
          <p:cNvPr id="490" name="soleus.jpg" descr="soleu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3664" y="-1214984"/>
            <a:ext cx="15403265" cy="15403267"/>
          </a:xfrm>
          <a:prstGeom prst="rect">
            <a:avLst/>
          </a:prstGeom>
          <a:ln w="12700">
            <a:miter lim="400000"/>
          </a:ln>
        </p:spPr>
      </p:pic>
      <p:sp>
        <p:nvSpPr>
          <p:cNvPr id="491" name="Rectangle"/>
          <p:cNvSpPr/>
          <p:nvPr/>
        </p:nvSpPr>
        <p:spPr>
          <a:xfrm>
            <a:off x="11976000" y="351283"/>
            <a:ext cx="4075708" cy="20914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92" name="Erectors"/>
          <p:cNvSpPr txBox="1"/>
          <p:nvPr/>
        </p:nvSpPr>
        <p:spPr>
          <a:xfrm>
            <a:off x="15612563" y="1396999"/>
            <a:ext cx="2451993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Soleus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96" name="PERONEUS LONGUS…"/>
          <p:cNvSpPr txBox="1"/>
          <p:nvPr/>
        </p:nvSpPr>
        <p:spPr>
          <a:xfrm>
            <a:off x="1012029" y="644177"/>
            <a:ext cx="23507904" cy="1215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TIBIALUS POSTERIOR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Posterior surface of tibia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 defTabSz="457200">
              <a:defRPr sz="8600">
                <a:solidFill>
                  <a:srgbClr val="44444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Posterior surface of fibula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 defTabSz="457200">
              <a:defRPr sz="8600">
                <a:solidFill>
                  <a:srgbClr val="44444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-Posterior interosseous membrane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Navicular tuberosity, cuneiforms, cuboid, 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2-4 metatarsals, and sustentaculum tali of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calcaneus.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Inverts and planter flexes foot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Rectangle"/>
          <p:cNvSpPr/>
          <p:nvPr/>
        </p:nvSpPr>
        <p:spPr>
          <a:xfrm>
            <a:off x="-3784600" y="0"/>
            <a:ext cx="28330129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499" name="Rectangle"/>
          <p:cNvSpPr/>
          <p:nvPr/>
        </p:nvSpPr>
        <p:spPr>
          <a:xfrm>
            <a:off x="10947400" y="12750800"/>
            <a:ext cx="5608738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00" name="Rectangle"/>
          <p:cNvSpPr/>
          <p:nvPr/>
        </p:nvSpPr>
        <p:spPr>
          <a:xfrm>
            <a:off x="10718800" y="2794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01" name="Rectangle"/>
          <p:cNvSpPr/>
          <p:nvPr/>
        </p:nvSpPr>
        <p:spPr>
          <a:xfrm>
            <a:off x="9575800" y="13144500"/>
            <a:ext cx="51104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02" name="Rectangle"/>
          <p:cNvSpPr/>
          <p:nvPr/>
        </p:nvSpPr>
        <p:spPr>
          <a:xfrm>
            <a:off x="-152400" y="696613"/>
            <a:ext cx="2873375" cy="14007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03" name="Rectangle"/>
          <p:cNvSpPr/>
          <p:nvPr/>
        </p:nvSpPr>
        <p:spPr>
          <a:xfrm>
            <a:off x="7620000" y="10668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04" name="Rectangle"/>
          <p:cNvSpPr/>
          <p:nvPr/>
        </p:nvSpPr>
        <p:spPr>
          <a:xfrm>
            <a:off x="8479332" y="579883"/>
            <a:ext cx="3802263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05" name="Rectangle"/>
          <p:cNvSpPr/>
          <p:nvPr/>
        </p:nvSpPr>
        <p:spPr>
          <a:xfrm>
            <a:off x="11976000" y="351283"/>
            <a:ext cx="4075708" cy="20914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06" name="Rectangle"/>
          <p:cNvSpPr/>
          <p:nvPr/>
        </p:nvSpPr>
        <p:spPr>
          <a:xfrm>
            <a:off x="9745464" y="396129"/>
            <a:ext cx="3802261" cy="1270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pic>
        <p:nvPicPr>
          <p:cNvPr id="507" name="tibialis-posterior.jpg" descr="tibialis-posteri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57549" y="-1436589"/>
            <a:ext cx="16010633" cy="16010633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Rectangle"/>
          <p:cNvSpPr/>
          <p:nvPr/>
        </p:nvSpPr>
        <p:spPr>
          <a:xfrm>
            <a:off x="8331200" y="-152400"/>
            <a:ext cx="5656858" cy="1927325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9" name="Erectors"/>
          <p:cNvSpPr txBox="1"/>
          <p:nvPr/>
        </p:nvSpPr>
        <p:spPr>
          <a:xfrm>
            <a:off x="11781925" y="1234330"/>
            <a:ext cx="14812372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TIBIALIS </a:t>
            </a:r>
          </a:p>
          <a:p>
            <a:pPr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POSTERIOR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pic>
        <p:nvPicPr>
          <p:cNvPr id="174" name="trapezius.jpg" descr="trapeziu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32657" y="-5734150"/>
            <a:ext cx="10017533" cy="195325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13" name="PERONEUS LONGUS…"/>
          <p:cNvSpPr txBox="1"/>
          <p:nvPr/>
        </p:nvSpPr>
        <p:spPr>
          <a:xfrm>
            <a:off x="1012029" y="3615977"/>
            <a:ext cx="23507904" cy="621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PERONEUS LONGUS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Head of the Fibula; Lateral Shaft of Fibula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Base of 1st Metatarsal (big toe)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Eversion; Plantar Flexion </a:t>
            </a:r>
          </a:p>
        </p:txBody>
      </p:sp>
      <p:sp>
        <p:nvSpPr>
          <p:cNvPr id="514" name="Side Note: Biggest &amp; Strongest Peroneus Muscle"/>
          <p:cNvSpPr txBox="1"/>
          <p:nvPr/>
        </p:nvSpPr>
        <p:spPr>
          <a:xfrm>
            <a:off x="16628268" y="863600"/>
            <a:ext cx="6814603" cy="269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000">
                <a:solidFill>
                  <a:srgbClr val="2D044C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Side Note: Biggest &amp; Strongest Peroneus Muscle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Rectangle"/>
          <p:cNvSpPr/>
          <p:nvPr/>
        </p:nvSpPr>
        <p:spPr>
          <a:xfrm>
            <a:off x="-3784600" y="0"/>
            <a:ext cx="28330129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17" name="Rectangle"/>
          <p:cNvSpPr/>
          <p:nvPr/>
        </p:nvSpPr>
        <p:spPr>
          <a:xfrm>
            <a:off x="10947400" y="12750800"/>
            <a:ext cx="5608738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18" name="Rectangle"/>
          <p:cNvSpPr/>
          <p:nvPr/>
        </p:nvSpPr>
        <p:spPr>
          <a:xfrm>
            <a:off x="10718800" y="2794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19" name="Rectangle"/>
          <p:cNvSpPr/>
          <p:nvPr/>
        </p:nvSpPr>
        <p:spPr>
          <a:xfrm>
            <a:off x="9575800" y="13144500"/>
            <a:ext cx="51104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20" name="Rectangle"/>
          <p:cNvSpPr/>
          <p:nvPr/>
        </p:nvSpPr>
        <p:spPr>
          <a:xfrm>
            <a:off x="-152400" y="696613"/>
            <a:ext cx="2873375" cy="14007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21" name="Rectangle"/>
          <p:cNvSpPr/>
          <p:nvPr/>
        </p:nvSpPr>
        <p:spPr>
          <a:xfrm>
            <a:off x="7620000" y="10668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22" name="Rectangle"/>
          <p:cNvSpPr/>
          <p:nvPr/>
        </p:nvSpPr>
        <p:spPr>
          <a:xfrm>
            <a:off x="8479332" y="579883"/>
            <a:ext cx="3802263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23" name="Rectangle"/>
          <p:cNvSpPr/>
          <p:nvPr/>
        </p:nvSpPr>
        <p:spPr>
          <a:xfrm>
            <a:off x="11976000" y="351283"/>
            <a:ext cx="4075708" cy="20914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pic>
        <p:nvPicPr>
          <p:cNvPr id="524" name="peroneus-longus.jpg" descr="peroneus-longu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7879" y="-1097559"/>
            <a:ext cx="14793519" cy="14793517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Rectangle"/>
          <p:cNvSpPr/>
          <p:nvPr/>
        </p:nvSpPr>
        <p:spPr>
          <a:xfrm>
            <a:off x="9745464" y="396129"/>
            <a:ext cx="3802261" cy="1270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26" name="Erectors"/>
          <p:cNvSpPr txBox="1"/>
          <p:nvPr/>
        </p:nvSpPr>
        <p:spPr>
          <a:xfrm>
            <a:off x="12869363" y="1005729"/>
            <a:ext cx="2451993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Peroneus Longus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Rectangle"/>
          <p:cNvSpPr/>
          <p:nvPr/>
        </p:nvSpPr>
        <p:spPr>
          <a:xfrm>
            <a:off x="-120254" y="-31553"/>
            <a:ext cx="24769566" cy="1385133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29" name="Slide Number"/>
          <p:cNvSpPr txBox="1"/>
          <p:nvPr>
            <p:ph type="sldNum" sz="quarter" idx="4294967295"/>
          </p:nvPr>
        </p:nvSpPr>
        <p:spPr>
          <a:xfrm>
            <a:off x="23622000" y="13080999"/>
            <a:ext cx="385649" cy="4137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30" name="MUSCLS SET 2"/>
          <p:cNvSpPr txBox="1"/>
          <p:nvPr/>
        </p:nvSpPr>
        <p:spPr>
          <a:xfrm>
            <a:off x="9377360" y="1778382"/>
            <a:ext cx="12943182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FEFB0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MUSCLE SET 9</a:t>
            </a:r>
          </a:p>
        </p:txBody>
      </p:sp>
      <p:sp>
        <p:nvSpPr>
          <p:cNvPr id="531" name="RHOMBOIDS…"/>
          <p:cNvSpPr txBox="1"/>
          <p:nvPr/>
        </p:nvSpPr>
        <p:spPr>
          <a:xfrm>
            <a:off x="7246386" y="3536180"/>
            <a:ext cx="17205129" cy="772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2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TIBIALIS ANTERIOR QUADRICEPS</a:t>
            </a:r>
          </a:p>
          <a:p>
            <a:pPr>
              <a:defRPr sz="12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SARTORIUS</a:t>
            </a:r>
          </a:p>
          <a:p>
            <a:pPr>
              <a:defRPr sz="12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ADDUCTOR LONGUS</a:t>
            </a:r>
          </a:p>
        </p:txBody>
      </p:sp>
      <p:pic>
        <p:nvPicPr>
          <p:cNvPr id="532" name="sartorius-pain.png" descr="sartorius-pai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79092" y="107602"/>
            <a:ext cx="14731158" cy="147311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534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535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537" name="Rectangle"/>
          <p:cNvSpPr/>
          <p:nvPr/>
        </p:nvSpPr>
        <p:spPr>
          <a:xfrm>
            <a:off x="204875" y="10662322"/>
            <a:ext cx="6424987" cy="2521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38" name="Rectangle"/>
          <p:cNvSpPr/>
          <p:nvPr/>
        </p:nvSpPr>
        <p:spPr>
          <a:xfrm>
            <a:off x="-828184" y="-194972"/>
            <a:ext cx="4181499" cy="263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39" name="SCALENES…"/>
          <p:cNvSpPr txBox="1"/>
          <p:nvPr/>
        </p:nvSpPr>
        <p:spPr>
          <a:xfrm>
            <a:off x="1234547" y="2520950"/>
            <a:ext cx="23507904" cy="867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TIBIALIS ANTERIOR</a:t>
            </a:r>
          </a:p>
          <a:p>
            <a: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b="1">
                <a:solidFill>
                  <a:schemeClr val="accent5">
                    <a:lumOff val="-9999"/>
                  </a:schemeClr>
                </a:solidFill>
              </a:rPr>
              <a:t>O:</a:t>
            </a:r>
            <a:r>
              <a:t>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- Lateral Shaft of Tibia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b="1">
                <a:solidFill>
                  <a:schemeClr val="accent5">
                    <a:lumOff val="-9999"/>
                  </a:schemeClr>
                </a:solidFill>
              </a:rPr>
              <a:t>I:</a:t>
            </a:r>
            <a:r>
              <a:t>  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- Base of 1st Metatarsal 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       (crosses over top of foot)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0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Dorsiflexion    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0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 Inversion</a:t>
            </a:r>
          </a:p>
        </p:txBody>
      </p:sp>
      <p:sp>
        <p:nvSpPr>
          <p:cNvPr id="540" name="Rectangle"/>
          <p:cNvSpPr/>
          <p:nvPr/>
        </p:nvSpPr>
        <p:spPr>
          <a:xfrm>
            <a:off x="17734548" y="10723664"/>
            <a:ext cx="6710242" cy="3334767"/>
          </a:xfrm>
          <a:prstGeom prst="rect">
            <a:avLst/>
          </a:prstGeom>
          <a:solidFill>
            <a:srgbClr val="2D044C">
              <a:alpha val="6878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1" name="Side Note: Most…"/>
          <p:cNvSpPr txBox="1"/>
          <p:nvPr/>
        </p:nvSpPr>
        <p:spPr>
          <a:xfrm>
            <a:off x="18235252" y="11008713"/>
            <a:ext cx="6100089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Side Notes: </a:t>
            </a:r>
          </a:p>
          <a:p>
            <a:pPr algn="l">
              <a:defRPr sz="5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- Shin Splints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Rectangle"/>
          <p:cNvSpPr/>
          <p:nvPr/>
        </p:nvSpPr>
        <p:spPr>
          <a:xfrm>
            <a:off x="-3784600" y="0"/>
            <a:ext cx="28330129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44" name="Rectangle"/>
          <p:cNvSpPr/>
          <p:nvPr/>
        </p:nvSpPr>
        <p:spPr>
          <a:xfrm>
            <a:off x="10947400" y="12750800"/>
            <a:ext cx="5608738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45" name="Rectangle"/>
          <p:cNvSpPr/>
          <p:nvPr/>
        </p:nvSpPr>
        <p:spPr>
          <a:xfrm>
            <a:off x="10718800" y="2794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46" name="Rectangle"/>
          <p:cNvSpPr/>
          <p:nvPr/>
        </p:nvSpPr>
        <p:spPr>
          <a:xfrm>
            <a:off x="9575800" y="13144500"/>
            <a:ext cx="51104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47" name="Rectangle"/>
          <p:cNvSpPr/>
          <p:nvPr/>
        </p:nvSpPr>
        <p:spPr>
          <a:xfrm>
            <a:off x="-152400" y="696613"/>
            <a:ext cx="2873375" cy="14007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48" name="Rectangle"/>
          <p:cNvSpPr/>
          <p:nvPr/>
        </p:nvSpPr>
        <p:spPr>
          <a:xfrm>
            <a:off x="7620000" y="10668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49" name="Rectangle"/>
          <p:cNvSpPr/>
          <p:nvPr/>
        </p:nvSpPr>
        <p:spPr>
          <a:xfrm>
            <a:off x="8479332" y="579883"/>
            <a:ext cx="3802263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50" name="Rectangle"/>
          <p:cNvSpPr/>
          <p:nvPr/>
        </p:nvSpPr>
        <p:spPr>
          <a:xfrm>
            <a:off x="11976000" y="351283"/>
            <a:ext cx="4075708" cy="20914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51" name="Rectangle"/>
          <p:cNvSpPr/>
          <p:nvPr/>
        </p:nvSpPr>
        <p:spPr>
          <a:xfrm>
            <a:off x="9745464" y="396129"/>
            <a:ext cx="3802261" cy="1270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pic>
        <p:nvPicPr>
          <p:cNvPr id="552" name="tibialis-anterior.jpg" descr="tibialis-anteri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84386" y="-1574007"/>
            <a:ext cx="16307694" cy="16307694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Rectangle"/>
          <p:cNvSpPr/>
          <p:nvPr/>
        </p:nvSpPr>
        <p:spPr>
          <a:xfrm>
            <a:off x="10033000" y="-76200"/>
            <a:ext cx="4584899" cy="1630363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54" name="Erectors"/>
          <p:cNvSpPr txBox="1"/>
          <p:nvPr/>
        </p:nvSpPr>
        <p:spPr>
          <a:xfrm>
            <a:off x="12869363" y="1005729"/>
            <a:ext cx="2451993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TIBIALIS ANTERIOR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556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557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559" name="Rectangle"/>
          <p:cNvSpPr/>
          <p:nvPr/>
        </p:nvSpPr>
        <p:spPr>
          <a:xfrm>
            <a:off x="9981484" y="12986912"/>
            <a:ext cx="394463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60" name="Rectangle"/>
          <p:cNvSpPr/>
          <p:nvPr/>
        </p:nvSpPr>
        <p:spPr>
          <a:xfrm>
            <a:off x="204875" y="10662322"/>
            <a:ext cx="6424987" cy="2521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61" name="Rectangle"/>
          <p:cNvSpPr/>
          <p:nvPr/>
        </p:nvSpPr>
        <p:spPr>
          <a:xfrm>
            <a:off x="-828184" y="-194972"/>
            <a:ext cx="4181499" cy="263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62" name="SCALENES…"/>
          <p:cNvSpPr txBox="1"/>
          <p:nvPr/>
        </p:nvSpPr>
        <p:spPr>
          <a:xfrm>
            <a:off x="1234547" y="2170433"/>
            <a:ext cx="23507904" cy="9375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RECTUS FEMORIS</a:t>
            </a:r>
          </a:p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8000">
                <a:solidFill>
                  <a:schemeClr val="accent5">
                    <a:lumOff val="-9999"/>
                  </a:schemeClr>
                </a:solidFill>
              </a:rPr>
              <a:t>O:</a:t>
            </a:r>
            <a:r>
              <a:t> </a:t>
            </a:r>
            <a:r>
              <a:rPr sz="8000">
                <a:latin typeface="Avenir Book"/>
                <a:ea typeface="Avenir Book"/>
                <a:cs typeface="Avenir Book"/>
                <a:sym typeface="Avenir Book"/>
              </a:rPr>
              <a:t>- Anterior, Inferior Iliac Spine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8000">
                <a:solidFill>
                  <a:schemeClr val="accent5">
                    <a:lumOff val="-9999"/>
                  </a:schemeClr>
                </a:solidFill>
              </a:rPr>
              <a:t>I:</a:t>
            </a:r>
            <a:r>
              <a:t>  </a:t>
            </a:r>
            <a:r>
              <a:rPr sz="8000">
                <a:latin typeface="Avenir Book"/>
                <a:ea typeface="Avenir Book"/>
                <a:cs typeface="Avenir Book"/>
                <a:sym typeface="Avenir Book"/>
              </a:rPr>
              <a:t>- Tibial Tuberosity (via Patella &amp; Patella </a:t>
            </a:r>
            <a:endParaRPr sz="8000"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8000">
                <a:latin typeface="Avenir Book"/>
                <a:ea typeface="Avenir Book"/>
                <a:cs typeface="Avenir Book"/>
                <a:sym typeface="Avenir Book"/>
              </a:rPr>
              <a:t>       Ligament)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0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A:</a:t>
            </a:r>
            <a:r>
              <a:t>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Extend Knee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lvl="1" algn="l">
              <a:defRPr sz="80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 Flex hip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564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565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567" name="Rectangle"/>
          <p:cNvSpPr/>
          <p:nvPr/>
        </p:nvSpPr>
        <p:spPr>
          <a:xfrm>
            <a:off x="9981484" y="12986912"/>
            <a:ext cx="394463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68" name="Rectangle"/>
          <p:cNvSpPr/>
          <p:nvPr/>
        </p:nvSpPr>
        <p:spPr>
          <a:xfrm>
            <a:off x="204875" y="10662322"/>
            <a:ext cx="6424987" cy="2521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69" name="Rectangle"/>
          <p:cNvSpPr/>
          <p:nvPr/>
        </p:nvSpPr>
        <p:spPr>
          <a:xfrm>
            <a:off x="-828184" y="-194972"/>
            <a:ext cx="4181499" cy="263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0" name="SCALENES…"/>
          <p:cNvSpPr txBox="1"/>
          <p:nvPr/>
        </p:nvSpPr>
        <p:spPr>
          <a:xfrm>
            <a:off x="1234547" y="1478283"/>
            <a:ext cx="23507904" cy="10759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VASTUS LATERALIS</a:t>
            </a:r>
          </a:p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8000">
                <a:solidFill>
                  <a:schemeClr val="accent5">
                    <a:lumOff val="-9999"/>
                  </a:schemeClr>
                </a:solidFill>
              </a:rPr>
              <a:t>O:</a:t>
            </a:r>
            <a:r>
              <a:t> </a:t>
            </a:r>
            <a:r>
              <a:rPr sz="8000">
                <a:latin typeface="Avenir Book"/>
                <a:ea typeface="Avenir Book"/>
                <a:cs typeface="Avenir Book"/>
                <a:sym typeface="Avenir Book"/>
              </a:rPr>
              <a:t>- Lateral Lip of Linea Aspera</a:t>
            </a:r>
            <a:endParaRPr sz="8000"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8000">
                <a:latin typeface="Avenir Book"/>
                <a:ea typeface="Avenir Book"/>
                <a:cs typeface="Avenir Book"/>
                <a:sym typeface="Avenir Book"/>
              </a:rPr>
              <a:t>     - Glutal Tuberosity </a:t>
            </a:r>
            <a:endParaRPr sz="8000"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8000">
                <a:latin typeface="Avenir Book"/>
                <a:ea typeface="Avenir Book"/>
                <a:cs typeface="Avenir Book"/>
                <a:sym typeface="Avenir Book"/>
              </a:rPr>
              <a:t>     - Greater Trochanter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8000">
                <a:solidFill>
                  <a:schemeClr val="accent5">
                    <a:lumOff val="-9999"/>
                  </a:schemeClr>
                </a:solidFill>
              </a:rPr>
              <a:t>I:</a:t>
            </a:r>
            <a:r>
              <a:t>  </a:t>
            </a:r>
            <a:r>
              <a:rPr sz="8000">
                <a:latin typeface="Avenir Book"/>
                <a:ea typeface="Avenir Book"/>
                <a:cs typeface="Avenir Book"/>
                <a:sym typeface="Avenir Book"/>
              </a:rPr>
              <a:t>- Tibial Tuberosity </a:t>
            </a:r>
            <a:endParaRPr sz="8000"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>
                <a:solidFill>
                  <a:schemeClr val="accent5">
                    <a:lumOff val="-9999"/>
                  </a:schemeClr>
                </a:solidFill>
              </a:rPr>
              <a:t>A:</a:t>
            </a:r>
            <a:r>
              <a:t>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- Extend Knee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lvl="1" algn="l">
              <a:defRPr sz="80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- Flex hip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572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573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575" name="Rectangle"/>
          <p:cNvSpPr/>
          <p:nvPr/>
        </p:nvSpPr>
        <p:spPr>
          <a:xfrm>
            <a:off x="9981484" y="12986912"/>
            <a:ext cx="394463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76" name="Rectangle"/>
          <p:cNvSpPr/>
          <p:nvPr/>
        </p:nvSpPr>
        <p:spPr>
          <a:xfrm>
            <a:off x="204875" y="10662322"/>
            <a:ext cx="6424987" cy="2521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77" name="Rectangle"/>
          <p:cNvSpPr/>
          <p:nvPr/>
        </p:nvSpPr>
        <p:spPr>
          <a:xfrm>
            <a:off x="-828184" y="-194972"/>
            <a:ext cx="4181499" cy="263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8" name="SCALENES…"/>
          <p:cNvSpPr txBox="1"/>
          <p:nvPr/>
        </p:nvSpPr>
        <p:spPr>
          <a:xfrm>
            <a:off x="1234547" y="2862583"/>
            <a:ext cx="23507904" cy="7990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VASTUS MEDIALIS</a:t>
            </a:r>
          </a:p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8000">
                <a:solidFill>
                  <a:schemeClr val="accent5">
                    <a:lumOff val="-9999"/>
                  </a:schemeClr>
                </a:solidFill>
              </a:rPr>
              <a:t>O:</a:t>
            </a:r>
            <a:r>
              <a:t> </a:t>
            </a:r>
            <a:r>
              <a:rPr sz="8000">
                <a:latin typeface="Avenir Book"/>
                <a:ea typeface="Avenir Book"/>
                <a:cs typeface="Avenir Book"/>
                <a:sym typeface="Avenir Book"/>
              </a:rPr>
              <a:t>- Medial Lip of Linea Aspera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8000">
                <a:solidFill>
                  <a:schemeClr val="accent5">
                    <a:lumOff val="-9999"/>
                  </a:schemeClr>
                </a:solidFill>
              </a:rPr>
              <a:t>I:</a:t>
            </a:r>
            <a:r>
              <a:t>  </a:t>
            </a:r>
            <a:r>
              <a:rPr sz="8000">
                <a:latin typeface="Avenir Book"/>
                <a:ea typeface="Avenir Book"/>
                <a:cs typeface="Avenir Book"/>
                <a:sym typeface="Avenir Book"/>
              </a:rPr>
              <a:t>- Tibial Tuberosity </a:t>
            </a:r>
            <a:endParaRPr sz="8000"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>
                <a:solidFill>
                  <a:schemeClr val="accent5">
                    <a:lumOff val="-9999"/>
                  </a:schemeClr>
                </a:solidFill>
              </a:rPr>
              <a:t>A:</a:t>
            </a:r>
            <a:r>
              <a:t>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- Extend Knee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lvl="1" algn="l">
              <a:defRPr sz="80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- Flex hip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2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580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581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583" name="Rectangle"/>
          <p:cNvSpPr/>
          <p:nvPr/>
        </p:nvSpPr>
        <p:spPr>
          <a:xfrm>
            <a:off x="9981484" y="12986912"/>
            <a:ext cx="394463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84" name="Rectangle"/>
          <p:cNvSpPr/>
          <p:nvPr/>
        </p:nvSpPr>
        <p:spPr>
          <a:xfrm>
            <a:off x="204875" y="10662322"/>
            <a:ext cx="6424987" cy="2521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585" name="Rectangle"/>
          <p:cNvSpPr/>
          <p:nvPr/>
        </p:nvSpPr>
        <p:spPr>
          <a:xfrm>
            <a:off x="-828184" y="-194972"/>
            <a:ext cx="4181499" cy="263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6" name="SCALENES…"/>
          <p:cNvSpPr txBox="1"/>
          <p:nvPr/>
        </p:nvSpPr>
        <p:spPr>
          <a:xfrm>
            <a:off x="1234547" y="2862583"/>
            <a:ext cx="23507904" cy="7990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VASTUS INTERMEDIUS</a:t>
            </a:r>
          </a:p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b="1" sz="8000">
                <a:solidFill>
                  <a:schemeClr val="accent5">
                    <a:lumOff val="-9999"/>
                  </a:schemeClr>
                </a:solidFill>
              </a:rPr>
              <a:t>O:</a:t>
            </a:r>
            <a:r>
              <a:t> </a:t>
            </a:r>
            <a:r>
              <a:rPr sz="8000">
                <a:latin typeface="Avenir Book"/>
                <a:ea typeface="Avenir Book"/>
                <a:cs typeface="Avenir Book"/>
                <a:sym typeface="Avenir Book"/>
              </a:rPr>
              <a:t>- Anterior &amp; Lateral Shaft of Femur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b="1" sz="8000">
                <a:solidFill>
                  <a:schemeClr val="accent5">
                    <a:lumOff val="-9999"/>
                  </a:schemeClr>
                </a:solidFill>
              </a:rPr>
              <a:t>I:</a:t>
            </a:r>
            <a:r>
              <a:t>  </a:t>
            </a:r>
            <a:r>
              <a:rPr sz="8000">
                <a:latin typeface="Avenir Book"/>
                <a:ea typeface="Avenir Book"/>
                <a:cs typeface="Avenir Book"/>
                <a:sym typeface="Avenir Book"/>
              </a:rPr>
              <a:t>- Tibial Tuberosity </a:t>
            </a:r>
            <a:endParaRPr sz="8000"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b="1">
                <a:solidFill>
                  <a:schemeClr val="accent5">
                    <a:lumOff val="-9999"/>
                  </a:schemeClr>
                </a:solidFill>
              </a:rPr>
              <a:t>A:</a:t>
            </a:r>
            <a:r>
              <a:t>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- Extend Knee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lvl="1" algn="l">
              <a:defRPr sz="80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- Flex hip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588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589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591" name="Rectangle"/>
          <p:cNvSpPr/>
          <p:nvPr/>
        </p:nvSpPr>
        <p:spPr>
          <a:xfrm>
            <a:off x="9204817" y="-1239212"/>
            <a:ext cx="5474616" cy="69913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92" name="Rectangle"/>
          <p:cNvSpPr/>
          <p:nvPr/>
        </p:nvSpPr>
        <p:spPr>
          <a:xfrm>
            <a:off x="-904383" y="10698788"/>
            <a:ext cx="5474616" cy="3587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93" name="Erectors"/>
          <p:cNvSpPr txBox="1"/>
          <p:nvPr/>
        </p:nvSpPr>
        <p:spPr>
          <a:xfrm>
            <a:off x="13923902" y="2205680"/>
            <a:ext cx="11506966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QUADRICEPS</a:t>
            </a:r>
          </a:p>
        </p:txBody>
      </p:sp>
      <p:pic>
        <p:nvPicPr>
          <p:cNvPr id="594" name="quadriceps.jpg" descr="quadricep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2341" y="-527150"/>
            <a:ext cx="14283830" cy="14283830"/>
          </a:xfrm>
          <a:prstGeom prst="rect">
            <a:avLst/>
          </a:prstGeom>
          <a:ln w="12700">
            <a:miter lim="400000"/>
          </a:ln>
        </p:spPr>
      </p:pic>
      <p:sp>
        <p:nvSpPr>
          <p:cNvPr id="595" name="Rectangle"/>
          <p:cNvSpPr/>
          <p:nvPr/>
        </p:nvSpPr>
        <p:spPr>
          <a:xfrm>
            <a:off x="6179878" y="-2229812"/>
            <a:ext cx="8401172" cy="3587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96" name="Rectangle"/>
          <p:cNvSpPr/>
          <p:nvPr/>
        </p:nvSpPr>
        <p:spPr>
          <a:xfrm>
            <a:off x="7991414" y="-1290012"/>
            <a:ext cx="8401173" cy="3587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HSIMB Slide Backgrounds Purple.jpg" descr="HSIMB Slide Backgrounds Purpl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7174" y="-69319"/>
            <a:ext cx="24938348" cy="13854638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lide Number"/>
          <p:cNvSpPr txBox="1"/>
          <p:nvPr>
            <p:ph type="sldNum" sz="quarter" idx="4294967295"/>
          </p:nvPr>
        </p:nvSpPr>
        <p:spPr>
          <a:xfrm>
            <a:off x="23621998" y="13080998"/>
            <a:ext cx="233859" cy="4137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8" name="Rhomboid1-750x1000.png" descr="Rhomboid1-750x10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895" y="-991196"/>
            <a:ext cx="12474217" cy="16639673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MUSCLE SET 2"/>
          <p:cNvSpPr txBox="1"/>
          <p:nvPr/>
        </p:nvSpPr>
        <p:spPr>
          <a:xfrm>
            <a:off x="12771887" y="1092200"/>
            <a:ext cx="12442033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MUSCLE SET 2</a:t>
            </a:r>
          </a:p>
        </p:txBody>
      </p:sp>
      <p:sp>
        <p:nvSpPr>
          <p:cNvPr id="180" name="RHOMBOIDS…"/>
          <p:cNvSpPr txBox="1"/>
          <p:nvPr/>
        </p:nvSpPr>
        <p:spPr>
          <a:xfrm>
            <a:off x="4783389" y="3174999"/>
            <a:ext cx="24519931" cy="391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2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RHOMBOIDS</a:t>
            </a:r>
          </a:p>
          <a:p>
            <a:pPr>
              <a:defRPr sz="12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ERECTOR SPINAE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598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599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601" name="Rectangle"/>
          <p:cNvSpPr/>
          <p:nvPr/>
        </p:nvSpPr>
        <p:spPr>
          <a:xfrm>
            <a:off x="9981484" y="12986912"/>
            <a:ext cx="394463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602" name="Rectangle"/>
          <p:cNvSpPr/>
          <p:nvPr/>
        </p:nvSpPr>
        <p:spPr>
          <a:xfrm>
            <a:off x="204875" y="10662322"/>
            <a:ext cx="6424987" cy="2521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603" name="Rectangle"/>
          <p:cNvSpPr/>
          <p:nvPr/>
        </p:nvSpPr>
        <p:spPr>
          <a:xfrm>
            <a:off x="-828184" y="-194972"/>
            <a:ext cx="4181499" cy="263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04" name="SCALENES…"/>
          <p:cNvSpPr txBox="1"/>
          <p:nvPr/>
        </p:nvSpPr>
        <p:spPr>
          <a:xfrm>
            <a:off x="1234547" y="2520950"/>
            <a:ext cx="23507904" cy="867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SARTORI</a:t>
            </a:r>
            <a:r>
              <a:t>US</a:t>
            </a:r>
          </a:p>
          <a:p>
            <a: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b="1">
                <a:solidFill>
                  <a:schemeClr val="accent5">
                    <a:lumOff val="-9999"/>
                  </a:schemeClr>
                </a:solidFill>
              </a:rPr>
              <a:t>O:</a:t>
            </a:r>
            <a:r>
              <a:t>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- Anterior Superior Iliac Spine (ASIS)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0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Medial Tibia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0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Hip Extension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0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 Knee Flexion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0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 Lateral Rotation</a:t>
            </a:r>
          </a:p>
        </p:txBody>
      </p:sp>
      <p:sp>
        <p:nvSpPr>
          <p:cNvPr id="605" name="Rectangle"/>
          <p:cNvSpPr/>
          <p:nvPr/>
        </p:nvSpPr>
        <p:spPr>
          <a:xfrm>
            <a:off x="12794943" y="8211246"/>
            <a:ext cx="11649847" cy="5847185"/>
          </a:xfrm>
          <a:prstGeom prst="rect">
            <a:avLst/>
          </a:prstGeom>
          <a:solidFill>
            <a:srgbClr val="2D044C">
              <a:alpha val="6878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06" name="Side Note: Most…"/>
          <p:cNvSpPr txBox="1"/>
          <p:nvPr/>
        </p:nvSpPr>
        <p:spPr>
          <a:xfrm>
            <a:off x="13475729" y="8721839"/>
            <a:ext cx="10834212" cy="441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Side Notes: </a:t>
            </a:r>
          </a:p>
          <a:p>
            <a:pPr algn="l">
              <a:defRPr sz="5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- Longest muscle in the body.</a:t>
            </a:r>
          </a:p>
          <a:p>
            <a:pPr algn="l">
              <a:defRPr sz="5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- Most superficial thigh muscle.</a:t>
            </a:r>
          </a:p>
          <a:p>
            <a:pPr algn="l">
              <a:defRPr sz="5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- Crosses over hip and knee joints.</a:t>
            </a:r>
          </a:p>
          <a:p>
            <a:pPr algn="l">
              <a:defRPr sz="5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- AKA: Tailor Muscle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0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608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609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pic>
        <p:nvPicPr>
          <p:cNvPr id="611" name="sartorius.jpg" descr="sartoriu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9764" y="-970161"/>
            <a:ext cx="14837619" cy="14837619"/>
          </a:xfrm>
          <a:prstGeom prst="rect">
            <a:avLst/>
          </a:prstGeom>
          <a:ln w="12700">
            <a:miter lim="400000"/>
          </a:ln>
        </p:spPr>
      </p:pic>
      <p:sp>
        <p:nvSpPr>
          <p:cNvPr id="612" name="Rectangle"/>
          <p:cNvSpPr/>
          <p:nvPr/>
        </p:nvSpPr>
        <p:spPr>
          <a:xfrm>
            <a:off x="-320183" y="-3931612"/>
            <a:ext cx="5474616" cy="69913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3" name="Rectangle"/>
          <p:cNvSpPr/>
          <p:nvPr/>
        </p:nvSpPr>
        <p:spPr>
          <a:xfrm>
            <a:off x="-904383" y="10698788"/>
            <a:ext cx="5474616" cy="3587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4" name="Erectors"/>
          <p:cNvSpPr txBox="1"/>
          <p:nvPr/>
        </p:nvSpPr>
        <p:spPr>
          <a:xfrm>
            <a:off x="12933302" y="2205680"/>
            <a:ext cx="11506966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SARTORIUS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616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617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619" name="Rectangle"/>
          <p:cNvSpPr/>
          <p:nvPr/>
        </p:nvSpPr>
        <p:spPr>
          <a:xfrm>
            <a:off x="9981484" y="12986912"/>
            <a:ext cx="394463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620" name="Rectangle"/>
          <p:cNvSpPr/>
          <p:nvPr/>
        </p:nvSpPr>
        <p:spPr>
          <a:xfrm>
            <a:off x="204875" y="10662322"/>
            <a:ext cx="6424987" cy="2521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621" name="Rectangle"/>
          <p:cNvSpPr/>
          <p:nvPr/>
        </p:nvSpPr>
        <p:spPr>
          <a:xfrm>
            <a:off x="-828184" y="-194972"/>
            <a:ext cx="4181499" cy="263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22" name="SCALENES…"/>
          <p:cNvSpPr txBox="1"/>
          <p:nvPr/>
        </p:nvSpPr>
        <p:spPr>
          <a:xfrm>
            <a:off x="1234547" y="3213099"/>
            <a:ext cx="23507904" cy="728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ADDUCTOR LONGUS</a:t>
            </a:r>
          </a:p>
          <a:p>
            <a: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b="1">
                <a:solidFill>
                  <a:schemeClr val="accent5">
                    <a:lumOff val="-9999"/>
                  </a:schemeClr>
                </a:solidFill>
              </a:rPr>
              <a:t>O:</a:t>
            </a:r>
            <a:r>
              <a:t>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- Body of the pubis (inferior to the pubic crest)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>
                <a:solidFill>
                  <a:srgbClr val="C11519"/>
                </a:solidFill>
              </a:rPr>
              <a:t>I: </a:t>
            </a:r>
            <a:r>
              <a:rPr>
                <a:solidFill>
                  <a:srgbClr val="8F1013"/>
                </a:solidFill>
              </a:rPr>
              <a:t> </a:t>
            </a:r>
            <a:r>
              <a:t>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- Middle third of linea aspera of femur (medial lip)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A: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- Hip Adduction &amp; Flexion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624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625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627" name="Rectangle"/>
          <p:cNvSpPr/>
          <p:nvPr/>
        </p:nvSpPr>
        <p:spPr>
          <a:xfrm>
            <a:off x="-320183" y="-3931612"/>
            <a:ext cx="5474616" cy="69913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28" name="Rectangle"/>
          <p:cNvSpPr/>
          <p:nvPr/>
        </p:nvSpPr>
        <p:spPr>
          <a:xfrm>
            <a:off x="-904383" y="10698788"/>
            <a:ext cx="5474616" cy="3587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629" name="adductor-longus.jpg" descr="adductor-longu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29099" y="-2263676"/>
            <a:ext cx="17387541" cy="17387541"/>
          </a:xfrm>
          <a:prstGeom prst="rect">
            <a:avLst/>
          </a:prstGeom>
          <a:ln w="12700">
            <a:miter lim="400000"/>
          </a:ln>
        </p:spPr>
      </p:pic>
      <p:sp>
        <p:nvSpPr>
          <p:cNvPr id="630" name="Rectangle"/>
          <p:cNvSpPr/>
          <p:nvPr/>
        </p:nvSpPr>
        <p:spPr>
          <a:xfrm>
            <a:off x="-2184400" y="-1346200"/>
            <a:ext cx="4744443" cy="8135839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31" name="Erectors"/>
          <p:cNvSpPr txBox="1"/>
          <p:nvPr/>
        </p:nvSpPr>
        <p:spPr>
          <a:xfrm>
            <a:off x="12501502" y="1443680"/>
            <a:ext cx="11506966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ADDUCUTOR LONGUS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Rectangle"/>
          <p:cNvSpPr/>
          <p:nvPr/>
        </p:nvSpPr>
        <p:spPr>
          <a:xfrm>
            <a:off x="-120254" y="-31553"/>
            <a:ext cx="24769566" cy="1385133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634" name="Slide Number"/>
          <p:cNvSpPr txBox="1"/>
          <p:nvPr>
            <p:ph type="sldNum" sz="quarter" idx="4294967295"/>
          </p:nvPr>
        </p:nvSpPr>
        <p:spPr>
          <a:xfrm>
            <a:off x="23622000" y="13080999"/>
            <a:ext cx="363932" cy="4137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35" name="MUSCLS SET 2"/>
          <p:cNvSpPr txBox="1"/>
          <p:nvPr/>
        </p:nvSpPr>
        <p:spPr>
          <a:xfrm>
            <a:off x="10410573" y="1879982"/>
            <a:ext cx="12943183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FEFB0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MUSCLE SET 10</a:t>
            </a:r>
          </a:p>
        </p:txBody>
      </p:sp>
      <p:sp>
        <p:nvSpPr>
          <p:cNvPr id="636" name="RHOMBOIDS…"/>
          <p:cNvSpPr txBox="1"/>
          <p:nvPr/>
        </p:nvSpPr>
        <p:spPr>
          <a:xfrm>
            <a:off x="9034754" y="4067184"/>
            <a:ext cx="15694822" cy="695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9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RECTUS ABDOMINUS</a:t>
            </a:r>
          </a:p>
          <a:p>
            <a:pPr>
              <a:defRPr sz="9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OBLIQUES </a:t>
            </a:r>
          </a:p>
          <a:p>
            <a:pPr>
              <a:defRPr sz="9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(EXTERNAL, INTERNAL) TRANSVERSUS ABDOMINIS</a:t>
            </a:r>
          </a:p>
          <a:p>
            <a:pPr>
              <a:defRPr sz="9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ILIOPSOAS</a:t>
            </a:r>
          </a:p>
        </p:txBody>
      </p:sp>
      <p:pic>
        <p:nvPicPr>
          <p:cNvPr id="637" name="rectus-abdominis.png" descr="rectus-abdomini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6210" y="-3390404"/>
            <a:ext cx="9054605" cy="181092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639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640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642" name="Rectangle"/>
          <p:cNvSpPr/>
          <p:nvPr/>
        </p:nvSpPr>
        <p:spPr>
          <a:xfrm>
            <a:off x="9981484" y="12986912"/>
            <a:ext cx="394463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643" name="Rectangle"/>
          <p:cNvSpPr/>
          <p:nvPr/>
        </p:nvSpPr>
        <p:spPr>
          <a:xfrm>
            <a:off x="204875" y="10662322"/>
            <a:ext cx="6424987" cy="2521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644" name="Rectangle"/>
          <p:cNvSpPr/>
          <p:nvPr/>
        </p:nvSpPr>
        <p:spPr>
          <a:xfrm>
            <a:off x="-828184" y="-194972"/>
            <a:ext cx="4181499" cy="263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45" name="SCALENES…"/>
          <p:cNvSpPr txBox="1"/>
          <p:nvPr/>
        </p:nvSpPr>
        <p:spPr>
          <a:xfrm>
            <a:off x="1640947" y="475160"/>
            <a:ext cx="23507904" cy="1215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RECTUS ABDOMINUS</a:t>
            </a:r>
          </a:p>
          <a:p>
            <a:pPr algn="l">
              <a:defRPr sz="86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b="1">
                <a:solidFill>
                  <a:schemeClr val="accent5">
                    <a:lumOff val="-9999"/>
                  </a:schemeClr>
                </a:solidFill>
              </a:rPr>
              <a:t>O:</a:t>
            </a:r>
            <a:r>
              <a:t>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- Xiphoid Process (pointy part on end 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      of sternum)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latin typeface="Proxima Nova"/>
                <a:ea typeface="Proxima Nova"/>
                <a:cs typeface="Proxima Nova"/>
                <a:sym typeface="Proxima Nova"/>
              </a:defRPr>
            </a:pP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Public Bone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Flexion of the Spine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 Expels content out of respective 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  openings (air, fluids, solids)</a:t>
            </a:r>
          </a:p>
        </p:txBody>
      </p:sp>
      <p:sp>
        <p:nvSpPr>
          <p:cNvPr id="647" name="Connection Line"/>
          <p:cNvSpPr/>
          <p:nvPr/>
        </p:nvSpPr>
        <p:spPr>
          <a:xfrm>
            <a:off x="1456817" y="3633095"/>
            <a:ext cx="686776" cy="2874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47" h="21600" fill="norm" stroke="1" extrusionOk="0">
                <a:moveTo>
                  <a:pt x="10740" y="21600"/>
                </a:moveTo>
                <a:cubicBezTo>
                  <a:pt x="-5253" y="13277"/>
                  <a:pt x="-3384" y="6077"/>
                  <a:pt x="16347" y="0"/>
                </a:cubicBezTo>
              </a:path>
            </a:pathLst>
          </a:custGeom>
          <a:ln w="88900">
            <a:solidFill>
              <a:schemeClr val="accent5">
                <a:lumOff val="-9999"/>
              </a:schemeClr>
            </a:solidFill>
            <a:headEnd type="triangle"/>
            <a:tailEnd type="triangle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649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650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pic>
        <p:nvPicPr>
          <p:cNvPr id="652" name="300px-Torso-rectus-abdominis-transversus-abdominis.png" descr="300px-Torso-rectus-abdominis-transversus-abdomini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6186" y="-56456"/>
            <a:ext cx="13828912" cy="13828912"/>
          </a:xfrm>
          <a:prstGeom prst="rect">
            <a:avLst/>
          </a:prstGeom>
          <a:ln w="12700">
            <a:miter lim="400000"/>
          </a:ln>
        </p:spPr>
      </p:pic>
      <p:sp>
        <p:nvSpPr>
          <p:cNvPr id="653" name="Rectangle"/>
          <p:cNvSpPr/>
          <p:nvPr/>
        </p:nvSpPr>
        <p:spPr>
          <a:xfrm>
            <a:off x="12354417" y="-4084012"/>
            <a:ext cx="5474616" cy="69913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54" name="Rectus…"/>
          <p:cNvSpPr txBox="1"/>
          <p:nvPr/>
        </p:nvSpPr>
        <p:spPr>
          <a:xfrm>
            <a:off x="10158526" y="1066799"/>
            <a:ext cx="6688307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Rectus </a:t>
            </a:r>
          </a:p>
          <a:p>
            <a:pPr>
              <a:defRPr sz="5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Abdominus</a:t>
            </a:r>
          </a:p>
        </p:txBody>
      </p:sp>
      <p:sp>
        <p:nvSpPr>
          <p:cNvPr id="655" name="Rectangle"/>
          <p:cNvSpPr/>
          <p:nvPr/>
        </p:nvSpPr>
        <p:spPr>
          <a:xfrm>
            <a:off x="12583017" y="4094788"/>
            <a:ext cx="5474616" cy="3587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56" name="Transversus…"/>
          <p:cNvSpPr txBox="1"/>
          <p:nvPr/>
        </p:nvSpPr>
        <p:spPr>
          <a:xfrm>
            <a:off x="11022126" y="4974280"/>
            <a:ext cx="6688307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Transversus</a:t>
            </a:r>
          </a:p>
          <a:p>
            <a:pPr>
              <a:defRPr sz="5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Abdominus</a:t>
            </a:r>
          </a:p>
        </p:txBody>
      </p:sp>
      <p:sp>
        <p:nvSpPr>
          <p:cNvPr id="657" name="Erectors"/>
          <p:cNvSpPr txBox="1"/>
          <p:nvPr/>
        </p:nvSpPr>
        <p:spPr>
          <a:xfrm>
            <a:off x="13238102" y="783280"/>
            <a:ext cx="11506966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RECTUS</a:t>
            </a:r>
          </a:p>
        </p:txBody>
      </p:sp>
      <p:sp>
        <p:nvSpPr>
          <p:cNvPr id="658" name="Erectors"/>
          <p:cNvSpPr txBox="1"/>
          <p:nvPr/>
        </p:nvSpPr>
        <p:spPr>
          <a:xfrm>
            <a:off x="13238102" y="2281880"/>
            <a:ext cx="11506966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ABDOMINUS</a:t>
            </a:r>
          </a:p>
        </p:txBody>
      </p:sp>
      <p:sp>
        <p:nvSpPr>
          <p:cNvPr id="659" name="Rectangle"/>
          <p:cNvSpPr/>
          <p:nvPr/>
        </p:nvSpPr>
        <p:spPr>
          <a:xfrm>
            <a:off x="-4460383" y="-731212"/>
            <a:ext cx="5474616" cy="69913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3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661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662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664" name="Rectangle"/>
          <p:cNvSpPr/>
          <p:nvPr/>
        </p:nvSpPr>
        <p:spPr>
          <a:xfrm>
            <a:off x="9981484" y="12986912"/>
            <a:ext cx="394463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665" name="Rectangle"/>
          <p:cNvSpPr/>
          <p:nvPr/>
        </p:nvSpPr>
        <p:spPr>
          <a:xfrm>
            <a:off x="204875" y="10662322"/>
            <a:ext cx="6424987" cy="2521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666" name="Rectangle"/>
          <p:cNvSpPr/>
          <p:nvPr/>
        </p:nvSpPr>
        <p:spPr>
          <a:xfrm>
            <a:off x="-828184" y="-194972"/>
            <a:ext cx="4181499" cy="263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67" name="SCALENES…"/>
          <p:cNvSpPr txBox="1"/>
          <p:nvPr/>
        </p:nvSpPr>
        <p:spPr>
          <a:xfrm>
            <a:off x="929747" y="781049"/>
            <a:ext cx="23507904" cy="1215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EXTERNAL OBLIQUE</a:t>
            </a:r>
          </a:p>
          <a:p>
            <a:pPr algn="l">
              <a:defRPr sz="86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b="1">
                <a:solidFill>
                  <a:schemeClr val="accent5">
                    <a:lumOff val="-9999"/>
                  </a:schemeClr>
                </a:solidFill>
              </a:rPr>
              <a:t>O:</a:t>
            </a:r>
            <a:r>
              <a:t>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- Thoracolumbar Aponeurosis (TLA)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Linea Alba via the External Oblique 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   Aponeurosis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Rotation of the trunk to the opposite side     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 Lateral Flexion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 Expels Content out of Respective 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  Openings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669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670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672" name="Rectangle"/>
          <p:cNvSpPr/>
          <p:nvPr/>
        </p:nvSpPr>
        <p:spPr>
          <a:xfrm>
            <a:off x="9204817" y="-1239212"/>
            <a:ext cx="5474616" cy="69913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73" name="Erectors"/>
          <p:cNvSpPr txBox="1"/>
          <p:nvPr/>
        </p:nvSpPr>
        <p:spPr>
          <a:xfrm>
            <a:off x="13923902" y="1443680"/>
            <a:ext cx="11506966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EXTERNAL OBLIQUE</a:t>
            </a:r>
          </a:p>
        </p:txBody>
      </p:sp>
      <p:pic>
        <p:nvPicPr>
          <p:cNvPr id="674" name="external-oblique.jpg" descr="external-obli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6692" y="-1248720"/>
            <a:ext cx="15621200" cy="15621199"/>
          </a:xfrm>
          <a:prstGeom prst="rect">
            <a:avLst/>
          </a:prstGeom>
          <a:ln w="12700">
            <a:miter lim="400000"/>
          </a:ln>
        </p:spPr>
      </p:pic>
      <p:sp>
        <p:nvSpPr>
          <p:cNvPr id="675" name="Rectangle"/>
          <p:cNvSpPr/>
          <p:nvPr/>
        </p:nvSpPr>
        <p:spPr>
          <a:xfrm>
            <a:off x="-904383" y="10698788"/>
            <a:ext cx="5474616" cy="3587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9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677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678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680" name="Rectangle"/>
          <p:cNvSpPr/>
          <p:nvPr/>
        </p:nvSpPr>
        <p:spPr>
          <a:xfrm>
            <a:off x="9981484" y="12986912"/>
            <a:ext cx="394463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681" name="Rectangle"/>
          <p:cNvSpPr/>
          <p:nvPr/>
        </p:nvSpPr>
        <p:spPr>
          <a:xfrm>
            <a:off x="204875" y="10662322"/>
            <a:ext cx="6424987" cy="2521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682" name="Rectangle"/>
          <p:cNvSpPr/>
          <p:nvPr/>
        </p:nvSpPr>
        <p:spPr>
          <a:xfrm>
            <a:off x="-828184" y="-194972"/>
            <a:ext cx="4181499" cy="263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83" name="SCALENES…"/>
          <p:cNvSpPr txBox="1"/>
          <p:nvPr/>
        </p:nvSpPr>
        <p:spPr>
          <a:xfrm>
            <a:off x="1234547" y="1136650"/>
            <a:ext cx="23507904" cy="1144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INTERNAL OBLIQUE</a:t>
            </a:r>
          </a:p>
          <a:p>
            <a: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b="1">
                <a:solidFill>
                  <a:schemeClr val="accent5">
                    <a:lumOff val="-9999"/>
                  </a:schemeClr>
                </a:solidFill>
              </a:rPr>
              <a:t>O:</a:t>
            </a:r>
            <a:r>
              <a:t>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- Thoracolumbar Aponeurosis (TLA)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     - Iliac Crest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0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Linea Alba via the Interal Oblique 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0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  Aponeurosis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0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Rotation of the trunk to the same side     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0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 Lateral Flexion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0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 Expels Content out of Respective Openings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184" name="RHOMBOIDS…"/>
          <p:cNvSpPr txBox="1"/>
          <p:nvPr/>
        </p:nvSpPr>
        <p:spPr>
          <a:xfrm>
            <a:off x="885029" y="2393948"/>
            <a:ext cx="22613942" cy="892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6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RHOMBOIDS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C7 . . . T5</a:t>
            </a:r>
          </a:p>
          <a:p>
            <a:pPr algn="l">
              <a:defRPr sz="10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Medial Border of Scapula</a:t>
            </a:r>
          </a:p>
          <a:p>
            <a:pPr algn="l">
              <a:defRPr sz="9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Retraction, Downward Rotation, and </a:t>
            </a:r>
            <a:b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</a:b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 Elevation of Scapula</a:t>
            </a:r>
          </a:p>
        </p:txBody>
      </p:sp>
      <p:sp>
        <p:nvSpPr>
          <p:cNvPr id="185" name="Side Note:…"/>
          <p:cNvSpPr txBox="1"/>
          <p:nvPr/>
        </p:nvSpPr>
        <p:spPr>
          <a:xfrm>
            <a:off x="17580170" y="697804"/>
            <a:ext cx="8255598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000">
                <a:solidFill>
                  <a:srgbClr val="2D044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Side Note: </a:t>
            </a:r>
          </a:p>
          <a:p>
            <a:pPr algn="l">
              <a:defRPr sz="5000">
                <a:solidFill>
                  <a:srgbClr val="2D044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Often Overstretched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685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686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688" name="Rectangle"/>
          <p:cNvSpPr/>
          <p:nvPr/>
        </p:nvSpPr>
        <p:spPr>
          <a:xfrm>
            <a:off x="9204817" y="-1239212"/>
            <a:ext cx="5474616" cy="69913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89" name="Erectors"/>
          <p:cNvSpPr txBox="1"/>
          <p:nvPr/>
        </p:nvSpPr>
        <p:spPr>
          <a:xfrm>
            <a:off x="13923902" y="1443680"/>
            <a:ext cx="11506966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INTERNAL OBLIQUE</a:t>
            </a:r>
          </a:p>
        </p:txBody>
      </p:sp>
      <p:sp>
        <p:nvSpPr>
          <p:cNvPr id="690" name="Rectangle"/>
          <p:cNvSpPr/>
          <p:nvPr/>
        </p:nvSpPr>
        <p:spPr>
          <a:xfrm>
            <a:off x="-904383" y="10698788"/>
            <a:ext cx="5474616" cy="3587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691" name="internal-oblique.jpg" descr="internal-obli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7430" y="-1240533"/>
            <a:ext cx="14956533" cy="14956533"/>
          </a:xfrm>
          <a:prstGeom prst="rect">
            <a:avLst/>
          </a:prstGeom>
          <a:ln w="12700">
            <a:miter lim="400000"/>
          </a:ln>
        </p:spPr>
      </p:pic>
      <p:sp>
        <p:nvSpPr>
          <p:cNvPr id="692" name="Rectangle"/>
          <p:cNvSpPr/>
          <p:nvPr/>
        </p:nvSpPr>
        <p:spPr>
          <a:xfrm>
            <a:off x="11846417" y="-528012"/>
            <a:ext cx="4148756" cy="3587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694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695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697" name="Rectangle"/>
          <p:cNvSpPr/>
          <p:nvPr/>
        </p:nvSpPr>
        <p:spPr>
          <a:xfrm>
            <a:off x="9981484" y="12986912"/>
            <a:ext cx="394463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698" name="Rectangle"/>
          <p:cNvSpPr/>
          <p:nvPr/>
        </p:nvSpPr>
        <p:spPr>
          <a:xfrm>
            <a:off x="204875" y="10662322"/>
            <a:ext cx="6424987" cy="2521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699" name="Rectangle"/>
          <p:cNvSpPr/>
          <p:nvPr/>
        </p:nvSpPr>
        <p:spPr>
          <a:xfrm>
            <a:off x="-828184" y="-194972"/>
            <a:ext cx="4181499" cy="263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00" name="SCALENES…"/>
          <p:cNvSpPr txBox="1"/>
          <p:nvPr/>
        </p:nvSpPr>
        <p:spPr>
          <a:xfrm>
            <a:off x="1234547" y="660400"/>
            <a:ext cx="23507904" cy="130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TRANSVERSUS ABDOMINIS</a:t>
            </a:r>
          </a:p>
          <a:p>
            <a:pPr algn="l">
              <a:defRPr sz="65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b="1">
                <a:solidFill>
                  <a:schemeClr val="accent5">
                    <a:lumOff val="-9999"/>
                  </a:schemeClr>
                </a:solidFill>
              </a:rPr>
              <a:t>O:</a:t>
            </a:r>
            <a:r>
              <a:t>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- Costal cartilages of the seventh to twelfth      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65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      ribs/Thoracolumbar fascia/Iliac crest/Inguinal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65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       ligament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6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Linea Alba/Pubic crest via conjoint tendon/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lvl="2" algn="l">
              <a:defRPr sz="6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  Pectineal line of the pubis (pecten pubis) via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lvl="2" algn="l">
              <a:defRPr sz="6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  conjoint tendon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6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 supports core/compresses abdomen to increases 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6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  intrabdominal pressure, which aids forced expiration, 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65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  urination &amp; defecation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4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702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703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705" name="Rectangle"/>
          <p:cNvSpPr/>
          <p:nvPr/>
        </p:nvSpPr>
        <p:spPr>
          <a:xfrm>
            <a:off x="9204817" y="-1239212"/>
            <a:ext cx="5474616" cy="69913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06" name="Rectangle"/>
          <p:cNvSpPr/>
          <p:nvPr/>
        </p:nvSpPr>
        <p:spPr>
          <a:xfrm>
            <a:off x="-904383" y="10698788"/>
            <a:ext cx="5474616" cy="3587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07" name="Rectangle"/>
          <p:cNvSpPr/>
          <p:nvPr/>
        </p:nvSpPr>
        <p:spPr>
          <a:xfrm>
            <a:off x="11846417" y="-528012"/>
            <a:ext cx="4148756" cy="3587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708" name="tranversus-abdominis.jpg" descr="tranversus-abdomini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821" y="-1225550"/>
            <a:ext cx="15100301" cy="15100300"/>
          </a:xfrm>
          <a:prstGeom prst="rect">
            <a:avLst/>
          </a:prstGeom>
          <a:ln w="12700">
            <a:miter lim="400000"/>
          </a:ln>
        </p:spPr>
      </p:pic>
      <p:sp>
        <p:nvSpPr>
          <p:cNvPr id="709" name="Rectangle"/>
          <p:cNvSpPr/>
          <p:nvPr/>
        </p:nvSpPr>
        <p:spPr>
          <a:xfrm>
            <a:off x="8229600" y="11857680"/>
            <a:ext cx="11481566" cy="2065735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10" name="Erectors"/>
          <p:cNvSpPr txBox="1"/>
          <p:nvPr/>
        </p:nvSpPr>
        <p:spPr>
          <a:xfrm>
            <a:off x="13009502" y="1443680"/>
            <a:ext cx="11506966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TRANSVERSUS</a:t>
            </a:r>
          </a:p>
          <a:p>
            <a:pPr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ABDOMINIS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4025901" y="-51568"/>
            <a:ext cx="28543152" cy="13819136"/>
            <a:chOff x="0" y="0"/>
            <a:chExt cx="28543150" cy="13819134"/>
          </a:xfrm>
        </p:grpSpPr>
        <p:sp>
          <p:nvSpPr>
            <p:cNvPr id="712" name="Rectangle"/>
            <p:cNvSpPr/>
            <p:nvPr/>
          </p:nvSpPr>
          <p:spPr>
            <a:xfrm>
              <a:off x="-1" y="0"/>
              <a:ext cx="28543152" cy="1381913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713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75301"/>
              <a:ext cx="28543152" cy="1668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715" name="Rectangle"/>
          <p:cNvSpPr/>
          <p:nvPr/>
        </p:nvSpPr>
        <p:spPr>
          <a:xfrm>
            <a:off x="-1145683" y="10698788"/>
            <a:ext cx="5474616" cy="3587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716" name="download-1.png" descr="download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824" y="0"/>
            <a:ext cx="21336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717" name="Transversus…"/>
          <p:cNvSpPr txBox="1"/>
          <p:nvPr/>
        </p:nvSpPr>
        <p:spPr>
          <a:xfrm>
            <a:off x="849426" y="4237680"/>
            <a:ext cx="6688307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Transversus</a:t>
            </a:r>
          </a:p>
          <a:p>
            <a:pPr>
              <a:defRPr sz="5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Abdominus</a:t>
            </a:r>
          </a:p>
        </p:txBody>
      </p:sp>
      <p:sp>
        <p:nvSpPr>
          <p:cNvPr id="718" name="Internal Oblique"/>
          <p:cNvSpPr txBox="1"/>
          <p:nvPr/>
        </p:nvSpPr>
        <p:spPr>
          <a:xfrm>
            <a:off x="-268174" y="6625280"/>
            <a:ext cx="6688307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Internal Oblique</a:t>
            </a:r>
          </a:p>
        </p:txBody>
      </p:sp>
      <p:sp>
        <p:nvSpPr>
          <p:cNvPr id="719" name="External…"/>
          <p:cNvSpPr txBox="1"/>
          <p:nvPr/>
        </p:nvSpPr>
        <p:spPr>
          <a:xfrm>
            <a:off x="443026" y="9012880"/>
            <a:ext cx="6688307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External </a:t>
            </a:r>
          </a:p>
          <a:p>
            <a:pPr>
              <a:defRPr sz="5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Oblique</a:t>
            </a:r>
          </a:p>
        </p:txBody>
      </p:sp>
      <p:sp>
        <p:nvSpPr>
          <p:cNvPr id="720" name="Rectus Abdominis"/>
          <p:cNvSpPr txBox="1"/>
          <p:nvPr/>
        </p:nvSpPr>
        <p:spPr>
          <a:xfrm>
            <a:off x="17461027" y="4212280"/>
            <a:ext cx="6688306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Rectus Abdominis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722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723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725" name="Rectangle"/>
          <p:cNvSpPr/>
          <p:nvPr/>
        </p:nvSpPr>
        <p:spPr>
          <a:xfrm>
            <a:off x="204875" y="10662322"/>
            <a:ext cx="6424987" cy="2521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726" name="Rectangle"/>
          <p:cNvSpPr/>
          <p:nvPr/>
        </p:nvSpPr>
        <p:spPr>
          <a:xfrm>
            <a:off x="-828184" y="-194972"/>
            <a:ext cx="4181499" cy="263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27" name="SCALENES…"/>
          <p:cNvSpPr txBox="1"/>
          <p:nvPr/>
        </p:nvSpPr>
        <p:spPr>
          <a:xfrm>
            <a:off x="1209147" y="2520950"/>
            <a:ext cx="23507904" cy="867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PSOAS MAJOR</a:t>
            </a:r>
          </a:p>
          <a:p>
            <a: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b="1">
                <a:solidFill>
                  <a:schemeClr val="accent5">
                    <a:lumOff val="-9999"/>
                  </a:schemeClr>
                </a:solidFill>
              </a:rPr>
              <a:t>O:</a:t>
            </a:r>
            <a:r>
              <a:t>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- Transverse processes of lumbar vertebrae;       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       lateral lumbar vertebral bodies.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b="1">
                <a:solidFill>
                  <a:schemeClr val="accent5">
                    <a:lumOff val="-9999"/>
                  </a:schemeClr>
                </a:solidFill>
              </a:rPr>
              <a:t>I:</a:t>
            </a:r>
            <a:r>
              <a:t>  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- Middle surface of lesser trochanter of femur.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b="1">
                <a:solidFill>
                  <a:schemeClr val="accent5">
                    <a:lumOff val="-9999"/>
                  </a:schemeClr>
                </a:solidFill>
              </a:rPr>
              <a:t>A:</a:t>
            </a:r>
            <a:r>
              <a:t>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-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Flexes and laterally rotates thigh at hip.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    - Flexes vertebral column.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683001" y="0"/>
            <a:ext cx="28330130" cy="13716000"/>
            <a:chOff x="0" y="0"/>
            <a:chExt cx="28330128" cy="13716000"/>
          </a:xfrm>
        </p:grpSpPr>
        <p:sp>
          <p:nvSpPr>
            <p:cNvPr id="729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730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pic>
        <p:nvPicPr>
          <p:cNvPr id="732" name="psoas-major.jpg" descr="psoas-maj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8791" y="-1095375"/>
            <a:ext cx="16434148" cy="16434148"/>
          </a:xfrm>
          <a:prstGeom prst="rect">
            <a:avLst/>
          </a:prstGeom>
          <a:ln w="12700">
            <a:miter lim="400000"/>
          </a:ln>
        </p:spPr>
      </p:pic>
      <p:sp>
        <p:nvSpPr>
          <p:cNvPr id="733" name="Rectangle"/>
          <p:cNvSpPr/>
          <p:nvPr/>
        </p:nvSpPr>
        <p:spPr>
          <a:xfrm>
            <a:off x="10150530" y="-487391"/>
            <a:ext cx="8678852" cy="34157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734" name="Rectangle"/>
          <p:cNvSpPr/>
          <p:nvPr/>
        </p:nvSpPr>
        <p:spPr>
          <a:xfrm>
            <a:off x="12369800" y="11857680"/>
            <a:ext cx="6451204" cy="2242444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5" name="Erectors"/>
          <p:cNvSpPr txBox="1"/>
          <p:nvPr/>
        </p:nvSpPr>
        <p:spPr>
          <a:xfrm>
            <a:off x="13060302" y="10917880"/>
            <a:ext cx="11506966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PSOAS MAJOR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737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738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740" name="Rectangle"/>
          <p:cNvSpPr/>
          <p:nvPr/>
        </p:nvSpPr>
        <p:spPr>
          <a:xfrm>
            <a:off x="204875" y="10662322"/>
            <a:ext cx="6424987" cy="2521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741" name="Rectangle"/>
          <p:cNvSpPr/>
          <p:nvPr/>
        </p:nvSpPr>
        <p:spPr>
          <a:xfrm>
            <a:off x="-828184" y="-194972"/>
            <a:ext cx="4181499" cy="263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42" name="SCALENES…"/>
          <p:cNvSpPr txBox="1"/>
          <p:nvPr/>
        </p:nvSpPr>
        <p:spPr>
          <a:xfrm>
            <a:off x="1209147" y="3905250"/>
            <a:ext cx="23507904" cy="590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ILIACUS</a:t>
            </a:r>
          </a:p>
          <a:p>
            <a: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b="1">
                <a:solidFill>
                  <a:schemeClr val="accent5">
                    <a:lumOff val="-9999"/>
                  </a:schemeClr>
                </a:solidFill>
              </a:rPr>
              <a:t>O:</a:t>
            </a:r>
            <a:r>
              <a:t>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- Iliac fossa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b="1">
                <a:solidFill>
                  <a:schemeClr val="accent5">
                    <a:lumOff val="-9999"/>
                  </a:schemeClr>
                </a:solidFill>
              </a:rPr>
              <a:t>I:</a:t>
            </a:r>
            <a:r>
              <a:t>  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- Lesser trochanter of femur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b="1">
                <a:solidFill>
                  <a:schemeClr val="accent5">
                    <a:lumOff val="-9999"/>
                  </a:schemeClr>
                </a:solidFill>
              </a:rPr>
              <a:t>A:</a:t>
            </a:r>
            <a:r>
              <a:t>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-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Hip flexion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6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683001" y="0"/>
            <a:ext cx="28330130" cy="13716000"/>
            <a:chOff x="0" y="0"/>
            <a:chExt cx="28330128" cy="13716000"/>
          </a:xfrm>
        </p:grpSpPr>
        <p:sp>
          <p:nvSpPr>
            <p:cNvPr id="744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745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pic>
        <p:nvPicPr>
          <p:cNvPr id="747" name="psoas-major.jpg" descr="psoas-maj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8791" y="-1095375"/>
            <a:ext cx="16434148" cy="16434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8" name="iliacus-1.jpg" descr="iliacus-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57263" y="-1828776"/>
            <a:ext cx="17373551" cy="17373552"/>
          </a:xfrm>
          <a:prstGeom prst="rect">
            <a:avLst/>
          </a:prstGeom>
          <a:ln w="12700">
            <a:miter lim="400000"/>
          </a:ln>
        </p:spPr>
      </p:pic>
      <p:sp>
        <p:nvSpPr>
          <p:cNvPr id="749" name="Rectangle"/>
          <p:cNvSpPr/>
          <p:nvPr/>
        </p:nvSpPr>
        <p:spPr>
          <a:xfrm>
            <a:off x="11877730" y="-309591"/>
            <a:ext cx="4489737" cy="16412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750" name="Rectangle"/>
          <p:cNvSpPr/>
          <p:nvPr/>
        </p:nvSpPr>
        <p:spPr>
          <a:xfrm>
            <a:off x="10515600" y="12449047"/>
            <a:ext cx="4294783" cy="1615878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51" name="Rectangle"/>
          <p:cNvSpPr/>
          <p:nvPr/>
        </p:nvSpPr>
        <p:spPr>
          <a:xfrm>
            <a:off x="12369800" y="11857680"/>
            <a:ext cx="6451204" cy="2242444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52" name="Erectors"/>
          <p:cNvSpPr txBox="1"/>
          <p:nvPr/>
        </p:nvSpPr>
        <p:spPr>
          <a:xfrm>
            <a:off x="13060302" y="10917880"/>
            <a:ext cx="11506966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ILIACUS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754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755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757" name="Rectangle"/>
          <p:cNvSpPr/>
          <p:nvPr/>
        </p:nvSpPr>
        <p:spPr>
          <a:xfrm>
            <a:off x="204875" y="10662322"/>
            <a:ext cx="6424987" cy="2521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758" name="Rectangle"/>
          <p:cNvSpPr/>
          <p:nvPr/>
        </p:nvSpPr>
        <p:spPr>
          <a:xfrm>
            <a:off x="-828184" y="-194972"/>
            <a:ext cx="4181499" cy="263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59" name="SCALENES…"/>
          <p:cNvSpPr txBox="1"/>
          <p:nvPr/>
        </p:nvSpPr>
        <p:spPr>
          <a:xfrm>
            <a:off x="9571978" y="1573710"/>
            <a:ext cx="14967055" cy="1005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ILIOPSOAS</a:t>
            </a:r>
          </a:p>
          <a:p>
            <a:pPr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The iliacus and the psoas muscles are often collectively referred to as the iliopsoas due to the fact that they share an attachment at the lesser trochanter of the femur.</a:t>
            </a:r>
          </a:p>
        </p:txBody>
      </p:sp>
      <p:pic>
        <p:nvPicPr>
          <p:cNvPr id="760" name="Iliopsoas.png" descr="Iliopsoa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71975" y="-142174"/>
            <a:ext cx="17947308" cy="141014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Rectangle"/>
          <p:cNvSpPr/>
          <p:nvPr/>
        </p:nvSpPr>
        <p:spPr>
          <a:xfrm>
            <a:off x="-120254" y="-31553"/>
            <a:ext cx="24769566" cy="1385133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763" name="Slide Number"/>
          <p:cNvSpPr txBox="1"/>
          <p:nvPr>
            <p:ph type="sldNum" sz="quarter" idx="4294967295"/>
          </p:nvPr>
        </p:nvSpPr>
        <p:spPr>
          <a:xfrm>
            <a:off x="23622000" y="13080999"/>
            <a:ext cx="384963" cy="4137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64" name="RHOMBOIDS…"/>
          <p:cNvSpPr txBox="1"/>
          <p:nvPr/>
        </p:nvSpPr>
        <p:spPr>
          <a:xfrm>
            <a:off x="4015517" y="2690062"/>
            <a:ext cx="24519931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PECTORALIS MAJOR</a:t>
            </a:r>
          </a:p>
          <a:p>
            <a:pPr>
              <a:defRPr sz="1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PECTORALIS MINOR</a:t>
            </a:r>
          </a:p>
        </p:txBody>
      </p:sp>
      <p:sp>
        <p:nvSpPr>
          <p:cNvPr id="765" name="MUSCLS SET 2"/>
          <p:cNvSpPr txBox="1"/>
          <p:nvPr/>
        </p:nvSpPr>
        <p:spPr>
          <a:xfrm>
            <a:off x="12124964" y="1165462"/>
            <a:ext cx="1244203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solidFill>
                  <a:srgbClr val="FEFB0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MUSCLS SET 11</a:t>
            </a:r>
          </a:p>
        </p:txBody>
      </p:sp>
      <p:pic>
        <p:nvPicPr>
          <p:cNvPr id="766" name="images-3.jpg" descr="images-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548" y="18013"/>
            <a:ext cx="10246777" cy="136799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pic>
        <p:nvPicPr>
          <p:cNvPr id="189" name="rhomboid-muscles-labeled.png" descr="rhomboid-muscles-label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67037" y="-825005"/>
            <a:ext cx="14449926" cy="14449925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Levator Scapula"/>
          <p:cNvSpPr txBox="1"/>
          <p:nvPr/>
        </p:nvSpPr>
        <p:spPr>
          <a:xfrm>
            <a:off x="947990" y="1549400"/>
            <a:ext cx="2451993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Rhomboids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769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770" name="SCALENES…"/>
          <p:cNvSpPr txBox="1"/>
          <p:nvPr/>
        </p:nvSpPr>
        <p:spPr>
          <a:xfrm>
            <a:off x="1012029" y="644177"/>
            <a:ext cx="23507904" cy="1215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PECTORALIS MAJOR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Sternum 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Bicipital Groove of Humerus (lateral lip)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-Adduction of Humerus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-Horizontal Adduction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-Medial Rotation of Humerus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  *Flexion of extended shoulder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  * Extension of flexed shoulder</a:t>
            </a:r>
          </a:p>
        </p:txBody>
      </p:sp>
      <p:sp>
        <p:nvSpPr>
          <p:cNvPr id="771" name="Side Note: Most…"/>
          <p:cNvSpPr txBox="1"/>
          <p:nvPr/>
        </p:nvSpPr>
        <p:spPr>
          <a:xfrm>
            <a:off x="16628268" y="842519"/>
            <a:ext cx="6814603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000">
                <a:solidFill>
                  <a:srgbClr val="2D044C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Side Note: Tight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773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774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776" name="Rectangle"/>
          <p:cNvSpPr/>
          <p:nvPr/>
        </p:nvSpPr>
        <p:spPr>
          <a:xfrm>
            <a:off x="10947400" y="12750800"/>
            <a:ext cx="5608738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777" name="Rectangle"/>
          <p:cNvSpPr/>
          <p:nvPr/>
        </p:nvSpPr>
        <p:spPr>
          <a:xfrm>
            <a:off x="10718800" y="2794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778" name="Rectangle"/>
          <p:cNvSpPr/>
          <p:nvPr/>
        </p:nvSpPr>
        <p:spPr>
          <a:xfrm>
            <a:off x="9575800" y="13144500"/>
            <a:ext cx="51104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779" name="Rectangle"/>
          <p:cNvSpPr/>
          <p:nvPr/>
        </p:nvSpPr>
        <p:spPr>
          <a:xfrm>
            <a:off x="-152400" y="696613"/>
            <a:ext cx="2873375" cy="14007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780" name="Rectangle"/>
          <p:cNvSpPr/>
          <p:nvPr/>
        </p:nvSpPr>
        <p:spPr>
          <a:xfrm>
            <a:off x="7620000" y="10668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781" name="Rectangle"/>
          <p:cNvSpPr/>
          <p:nvPr/>
        </p:nvSpPr>
        <p:spPr>
          <a:xfrm>
            <a:off x="8479332" y="579883"/>
            <a:ext cx="3802263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782" name="Rectangle"/>
          <p:cNvSpPr/>
          <p:nvPr/>
        </p:nvSpPr>
        <p:spPr>
          <a:xfrm>
            <a:off x="11976000" y="351283"/>
            <a:ext cx="4075708" cy="20914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783" name="Rectangle"/>
          <p:cNvSpPr/>
          <p:nvPr/>
        </p:nvSpPr>
        <p:spPr>
          <a:xfrm>
            <a:off x="9745464" y="396129"/>
            <a:ext cx="3802261" cy="1270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784" name="Rectangle"/>
          <p:cNvSpPr/>
          <p:nvPr/>
        </p:nvSpPr>
        <p:spPr>
          <a:xfrm>
            <a:off x="9753600" y="11963400"/>
            <a:ext cx="5354242" cy="1625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785" name="Rectangle"/>
          <p:cNvSpPr/>
          <p:nvPr/>
        </p:nvSpPr>
        <p:spPr>
          <a:xfrm>
            <a:off x="11011593" y="-425302"/>
            <a:ext cx="5110462" cy="20914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786" name="Erectors"/>
          <p:cNvSpPr txBox="1"/>
          <p:nvPr/>
        </p:nvSpPr>
        <p:spPr>
          <a:xfrm>
            <a:off x="14063372" y="2049553"/>
            <a:ext cx="2451993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Pectoralis Major </a:t>
            </a:r>
          </a:p>
        </p:txBody>
      </p:sp>
      <p:sp>
        <p:nvSpPr>
          <p:cNvPr id="787" name="Rectangle"/>
          <p:cNvSpPr/>
          <p:nvPr/>
        </p:nvSpPr>
        <p:spPr>
          <a:xfrm>
            <a:off x="8913814" y="1676400"/>
            <a:ext cx="3457874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pic>
        <p:nvPicPr>
          <p:cNvPr id="788" name="pectoralis-major.jpg" descr="pectoralis-maj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415" y="-1"/>
            <a:ext cx="13716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789" name="Rectangle"/>
          <p:cNvSpPr/>
          <p:nvPr/>
        </p:nvSpPr>
        <p:spPr>
          <a:xfrm>
            <a:off x="4175449" y="-14586"/>
            <a:ext cx="10742840" cy="196590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792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793" name="SCALENES…"/>
          <p:cNvSpPr txBox="1"/>
          <p:nvPr/>
        </p:nvSpPr>
        <p:spPr>
          <a:xfrm>
            <a:off x="1012029" y="1387127"/>
            <a:ext cx="23507904" cy="1066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PECTORALIS MINOR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Coracoid Process (anterior scapula)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3rd, 4th, 5th rib 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-Protraction of Scapula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-Depression of Scapula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-Forced Inspiration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+Synergist: Serratus Anterior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7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795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796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sp>
        <p:nvSpPr>
          <p:cNvPr id="798" name="Rectangle"/>
          <p:cNvSpPr/>
          <p:nvPr/>
        </p:nvSpPr>
        <p:spPr>
          <a:xfrm>
            <a:off x="10947400" y="12750800"/>
            <a:ext cx="5608738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799" name="Rectangle"/>
          <p:cNvSpPr/>
          <p:nvPr/>
        </p:nvSpPr>
        <p:spPr>
          <a:xfrm>
            <a:off x="10718800" y="2794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800" name="Rectangle"/>
          <p:cNvSpPr/>
          <p:nvPr/>
        </p:nvSpPr>
        <p:spPr>
          <a:xfrm>
            <a:off x="9575800" y="13144500"/>
            <a:ext cx="51104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801" name="Rectangle"/>
          <p:cNvSpPr/>
          <p:nvPr/>
        </p:nvSpPr>
        <p:spPr>
          <a:xfrm>
            <a:off x="-152400" y="696613"/>
            <a:ext cx="2873375" cy="14007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802" name="Rectangle"/>
          <p:cNvSpPr/>
          <p:nvPr/>
        </p:nvSpPr>
        <p:spPr>
          <a:xfrm>
            <a:off x="7620000" y="10668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803" name="Rectangle"/>
          <p:cNvSpPr/>
          <p:nvPr/>
        </p:nvSpPr>
        <p:spPr>
          <a:xfrm>
            <a:off x="8479332" y="579883"/>
            <a:ext cx="3802263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804" name="Rectangle"/>
          <p:cNvSpPr/>
          <p:nvPr/>
        </p:nvSpPr>
        <p:spPr>
          <a:xfrm>
            <a:off x="11976000" y="351283"/>
            <a:ext cx="4075708" cy="20914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805" name="Rectangle"/>
          <p:cNvSpPr/>
          <p:nvPr/>
        </p:nvSpPr>
        <p:spPr>
          <a:xfrm>
            <a:off x="9745464" y="396129"/>
            <a:ext cx="3802261" cy="1270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806" name="Rectangle"/>
          <p:cNvSpPr/>
          <p:nvPr/>
        </p:nvSpPr>
        <p:spPr>
          <a:xfrm>
            <a:off x="9753600" y="11963400"/>
            <a:ext cx="5354242" cy="1625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807" name="Rectangle"/>
          <p:cNvSpPr/>
          <p:nvPr/>
        </p:nvSpPr>
        <p:spPr>
          <a:xfrm>
            <a:off x="8913814" y="1676400"/>
            <a:ext cx="3457874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pic>
        <p:nvPicPr>
          <p:cNvPr id="808" name="pectoralis-minor.jpg" descr="pectoralis-min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434" y="-1"/>
            <a:ext cx="13716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809" name="Rectangle"/>
          <p:cNvSpPr/>
          <p:nvPr/>
        </p:nvSpPr>
        <p:spPr>
          <a:xfrm>
            <a:off x="4175449" y="-14586"/>
            <a:ext cx="10742840" cy="269240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10" name="Erectors"/>
          <p:cNvSpPr txBox="1"/>
          <p:nvPr/>
        </p:nvSpPr>
        <p:spPr>
          <a:xfrm>
            <a:off x="14063372" y="2049553"/>
            <a:ext cx="2451993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Pectoralis Minor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Rectangle"/>
          <p:cNvSpPr/>
          <p:nvPr/>
        </p:nvSpPr>
        <p:spPr>
          <a:xfrm>
            <a:off x="-120254" y="-31553"/>
            <a:ext cx="24769566" cy="1385133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813" name="Slide Number"/>
          <p:cNvSpPr txBox="1"/>
          <p:nvPr>
            <p:ph type="sldNum" sz="quarter" idx="4294967295"/>
          </p:nvPr>
        </p:nvSpPr>
        <p:spPr>
          <a:xfrm>
            <a:off x="23622000" y="13080999"/>
            <a:ext cx="380620" cy="4137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14" name="RHOMBOIDS…"/>
          <p:cNvSpPr txBox="1"/>
          <p:nvPr/>
        </p:nvSpPr>
        <p:spPr>
          <a:xfrm>
            <a:off x="11239994" y="3061558"/>
            <a:ext cx="13259100" cy="467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DELTOID</a:t>
            </a:r>
          </a:p>
          <a:p>
            <a:pPr>
              <a:defRPr sz="1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BICEPS BRACHII</a:t>
            </a:r>
          </a:p>
          <a:p>
            <a:pPr>
              <a:defRPr sz="1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TRICEPS BRACHII</a:t>
            </a:r>
          </a:p>
        </p:txBody>
      </p:sp>
      <p:sp>
        <p:nvSpPr>
          <p:cNvPr id="815" name="MUSCLS SET 2"/>
          <p:cNvSpPr txBox="1"/>
          <p:nvPr/>
        </p:nvSpPr>
        <p:spPr>
          <a:xfrm>
            <a:off x="11397953" y="1193109"/>
            <a:ext cx="12943183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FEFB0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MUSCLS SET 12</a:t>
            </a:r>
          </a:p>
        </p:txBody>
      </p:sp>
      <p:pic>
        <p:nvPicPr>
          <p:cNvPr id="816" name="DELTOID.png" descr="DELTOI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47543" y="-1828191"/>
            <a:ext cx="15273404" cy="184044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818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819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pic>
        <p:nvPicPr>
          <p:cNvPr id="821" name="Shoulder-1-e1544144272142.jpg" descr="Shoulder-1-e15441442721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71931" y="-37931"/>
            <a:ext cx="27583722" cy="13791862"/>
          </a:xfrm>
          <a:prstGeom prst="rect">
            <a:avLst/>
          </a:prstGeom>
          <a:ln w="12700">
            <a:miter lim="400000"/>
          </a:ln>
        </p:spPr>
      </p:pic>
      <p:sp>
        <p:nvSpPr>
          <p:cNvPr id="822" name="Rectangle"/>
          <p:cNvSpPr/>
          <p:nvPr/>
        </p:nvSpPr>
        <p:spPr>
          <a:xfrm>
            <a:off x="226340" y="11799956"/>
            <a:ext cx="4449472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823" name="Erectors"/>
          <p:cNvSpPr txBox="1"/>
          <p:nvPr/>
        </p:nvSpPr>
        <p:spPr>
          <a:xfrm>
            <a:off x="-595409" y="630090"/>
            <a:ext cx="10343667" cy="391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DELTOID</a:t>
            </a:r>
          </a:p>
          <a:p>
            <a:pPr>
              <a:defRPr sz="75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(Classified as 1 </a:t>
            </a:r>
          </a:p>
          <a:p>
            <a:pPr>
              <a:defRPr sz="75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muscle with 3 parts)</a:t>
            </a:r>
          </a:p>
        </p:txBody>
      </p:sp>
      <p:sp>
        <p:nvSpPr>
          <p:cNvPr id="824" name="Anterior Deltoid"/>
          <p:cNvSpPr txBox="1"/>
          <p:nvPr/>
        </p:nvSpPr>
        <p:spPr>
          <a:xfrm>
            <a:off x="508576" y="5435427"/>
            <a:ext cx="6327266" cy="965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Anterior Deltoid</a:t>
            </a:r>
          </a:p>
        </p:txBody>
      </p:sp>
      <p:sp>
        <p:nvSpPr>
          <p:cNvPr id="825" name="Medial/Lateral Deltoid"/>
          <p:cNvSpPr txBox="1"/>
          <p:nvPr/>
        </p:nvSpPr>
        <p:spPr>
          <a:xfrm>
            <a:off x="16565661" y="2731497"/>
            <a:ext cx="8124188" cy="965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Medial/Lateral Deltoid</a:t>
            </a:r>
          </a:p>
        </p:txBody>
      </p:sp>
      <p:sp>
        <p:nvSpPr>
          <p:cNvPr id="826" name="Posterior Deltoid"/>
          <p:cNvSpPr txBox="1"/>
          <p:nvPr/>
        </p:nvSpPr>
        <p:spPr>
          <a:xfrm>
            <a:off x="17572718" y="4554216"/>
            <a:ext cx="8124188" cy="965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Posterior Deltoid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829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830" name="SCALENES…"/>
          <p:cNvSpPr txBox="1"/>
          <p:nvPr/>
        </p:nvSpPr>
        <p:spPr>
          <a:xfrm>
            <a:off x="1012029" y="2130077"/>
            <a:ext cx="23507904" cy="918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DELTOIDS (ANTERIOR)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Lateral 1/3 of Clavicle (Superior Surface 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and Anterior Border of Clavicle)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</a:t>
            </a:r>
            <a:r>
              <a:t>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Deltoid Tuberosity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-Forward Flexion of Humerus    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   -Medial Rotation of Humerus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4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832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833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pic>
        <p:nvPicPr>
          <p:cNvPr id="835" name="Deltoid.jpg" descr="Deltoi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78" y="-1093464"/>
            <a:ext cx="15103228" cy="15103228"/>
          </a:xfrm>
          <a:prstGeom prst="rect">
            <a:avLst/>
          </a:prstGeom>
          <a:ln w="12700">
            <a:miter lim="400000"/>
          </a:ln>
        </p:spPr>
      </p:pic>
      <p:sp>
        <p:nvSpPr>
          <p:cNvPr id="836" name="Rectangle"/>
          <p:cNvSpPr/>
          <p:nvPr/>
        </p:nvSpPr>
        <p:spPr>
          <a:xfrm>
            <a:off x="10947400" y="12750800"/>
            <a:ext cx="5608738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837" name="Rectangle"/>
          <p:cNvSpPr/>
          <p:nvPr/>
        </p:nvSpPr>
        <p:spPr>
          <a:xfrm>
            <a:off x="10718800" y="2794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838" name="Rectangle"/>
          <p:cNvSpPr/>
          <p:nvPr/>
        </p:nvSpPr>
        <p:spPr>
          <a:xfrm>
            <a:off x="9575800" y="13144500"/>
            <a:ext cx="51104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839" name="Rectangle"/>
          <p:cNvSpPr/>
          <p:nvPr/>
        </p:nvSpPr>
        <p:spPr>
          <a:xfrm>
            <a:off x="226340" y="11799956"/>
            <a:ext cx="4449472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840" name="Erectors"/>
          <p:cNvSpPr txBox="1"/>
          <p:nvPr/>
        </p:nvSpPr>
        <p:spPr>
          <a:xfrm>
            <a:off x="14222986" y="1837454"/>
            <a:ext cx="10343666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DELTOID</a:t>
            </a:r>
          </a:p>
          <a:p>
            <a:pPr>
              <a:defRPr sz="75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(Anterior)</a:t>
            </a:r>
          </a:p>
        </p:txBody>
      </p:sp>
      <p:sp>
        <p:nvSpPr>
          <p:cNvPr id="841" name="Anterior"/>
          <p:cNvSpPr txBox="1"/>
          <p:nvPr/>
        </p:nvSpPr>
        <p:spPr>
          <a:xfrm>
            <a:off x="536222" y="5352488"/>
            <a:ext cx="283444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31EC6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Anterior</a:t>
            </a:r>
          </a:p>
        </p:txBody>
      </p:sp>
      <p:sp>
        <p:nvSpPr>
          <p:cNvPr id="842" name="Line"/>
          <p:cNvSpPr/>
          <p:nvPr/>
        </p:nvSpPr>
        <p:spPr>
          <a:xfrm flipH="1">
            <a:off x="3454143" y="5067803"/>
            <a:ext cx="2561140" cy="880794"/>
          </a:xfrm>
          <a:prstGeom prst="line">
            <a:avLst/>
          </a:prstGeom>
          <a:ln w="38100">
            <a:solidFill>
              <a:srgbClr val="31EC60"/>
            </a:solidFill>
            <a:headEnd type="oval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trapezius-muscles.png" descr="trapezius-musc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74" y="-489156"/>
            <a:ext cx="14013652" cy="14694313"/>
          </a:xfrm>
          <a:prstGeom prst="rect">
            <a:avLst/>
          </a:prstGeom>
          <a:ln w="12700">
            <a:miter lim="400000"/>
          </a:ln>
        </p:spPr>
      </p:pic>
      <p:sp>
        <p:nvSpPr>
          <p:cNvPr id="845" name="Rectangle"/>
          <p:cNvSpPr/>
          <p:nvPr/>
        </p:nvSpPr>
        <p:spPr>
          <a:xfrm>
            <a:off x="-35919" y="-533401"/>
            <a:ext cx="24754684" cy="14509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846" name="SCALENES…"/>
          <p:cNvSpPr txBox="1"/>
          <p:nvPr/>
        </p:nvSpPr>
        <p:spPr>
          <a:xfrm>
            <a:off x="1012029" y="2873027"/>
            <a:ext cx="23507904" cy="769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8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DELTOIDS (LATERAL/MIDDLE)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Acromion Process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I:  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Deltoid Tuberosity</a:t>
            </a: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A: </a:t>
            </a: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Medial Rotation of Humerus </a:t>
            </a:r>
            <a:endParaRPr>
              <a:solidFill>
                <a:srgbClr val="00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defRPr sz="8600">
                <a:solidFill>
                  <a:srgbClr val="C1151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0" name="https://www.google.com/url?sa=i&amp;url=https%3A%2F%2Fwww.rehabmypatient.com%2Fneck%2Fsplenius-capitis&amp;psig=AOvVaw0nKhpe0cvDVS8vVO8gL2W3&amp;ust=1675164469599000&amp;source=images&amp;cd=vfe&amp;ved=0CA8QjRxqFwoTCOiu04yY7_wCFQAAAAAdAAAAABAV"/>
          <p:cNvGrpSpPr/>
          <p:nvPr/>
        </p:nvGrpSpPr>
        <p:grpSpPr>
          <a:xfrm>
            <a:off x="-3784601" y="0"/>
            <a:ext cx="28330130" cy="13716000"/>
            <a:chOff x="0" y="0"/>
            <a:chExt cx="28330128" cy="13716000"/>
          </a:xfrm>
        </p:grpSpPr>
        <p:sp>
          <p:nvSpPr>
            <p:cNvPr id="848" name="Rectangle"/>
            <p:cNvSpPr/>
            <p:nvPr/>
          </p:nvSpPr>
          <p:spPr>
            <a:xfrm>
              <a:off x="-1" y="0"/>
              <a:ext cx="2833013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</a:p>
          </p:txBody>
        </p:sp>
        <p:sp>
          <p:nvSpPr>
            <p:cNvPr id="849" name="https://www.google.com/url?sa=i&amp;url=https%3A%2F%2Fwww.rehabmypatient.com%2Fneck%2Fsplenius-capitis&amp;psig=AOvVaw0nKhpe0cvDVS8vVO8gL2W3&amp;ust=1675164469599000&amp;source=images&amp;cd=vfe&amp;ved=0CA8QjRxqFwoTCOiu04yY7_wCFQAAAAAdAAAAABAV"/>
            <p:cNvSpPr txBox="1"/>
            <p:nvPr/>
          </p:nvSpPr>
          <p:spPr>
            <a:xfrm>
              <a:off x="-1" y="6029959"/>
              <a:ext cx="28330130" cy="1656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cap="all" sz="30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pPr/>
              <a:r>
                <a:t>https://www.google.com/url?sa=i&amp;url=https%3A%2F%2Fwww.rehabmypatient.com%2Fneck%2Fsplenius-capitis&amp;psig=AOvVaw0nKhpe0cvDVS8vVO8gL2W3&amp;ust=1675164469599000&amp;source=images&amp;cd=vfe&amp;ved=0CA8QjRxqFwoTCOiu04yY7_wCFQAAAAAdAAAAABAV</a:t>
              </a:r>
            </a:p>
          </p:txBody>
        </p:sp>
      </p:grpSp>
      <p:pic>
        <p:nvPicPr>
          <p:cNvPr id="851" name="Deltoid.jpg" descr="Deltoi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78" y="-1093464"/>
            <a:ext cx="15103228" cy="15103228"/>
          </a:xfrm>
          <a:prstGeom prst="rect">
            <a:avLst/>
          </a:prstGeom>
          <a:ln w="12700">
            <a:miter lim="400000"/>
          </a:ln>
        </p:spPr>
      </p:pic>
      <p:sp>
        <p:nvSpPr>
          <p:cNvPr id="852" name="Rectangle"/>
          <p:cNvSpPr/>
          <p:nvPr/>
        </p:nvSpPr>
        <p:spPr>
          <a:xfrm>
            <a:off x="10947400" y="12750800"/>
            <a:ext cx="5608738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853" name="Rectangle"/>
          <p:cNvSpPr/>
          <p:nvPr/>
        </p:nvSpPr>
        <p:spPr>
          <a:xfrm>
            <a:off x="10718800" y="279400"/>
            <a:ext cx="38022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854" name="Rectangle"/>
          <p:cNvSpPr/>
          <p:nvPr/>
        </p:nvSpPr>
        <p:spPr>
          <a:xfrm>
            <a:off x="9575800" y="13144500"/>
            <a:ext cx="5110461" cy="1503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855" name="Rectangle"/>
          <p:cNvSpPr/>
          <p:nvPr/>
        </p:nvSpPr>
        <p:spPr>
          <a:xfrm>
            <a:off x="226340" y="11799956"/>
            <a:ext cx="4449472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856" name="Erectors"/>
          <p:cNvSpPr txBox="1"/>
          <p:nvPr/>
        </p:nvSpPr>
        <p:spPr>
          <a:xfrm>
            <a:off x="14222986" y="1837454"/>
            <a:ext cx="10343666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DELTOID</a:t>
            </a:r>
          </a:p>
          <a:p>
            <a:pPr>
              <a:defRPr sz="75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(Lateral/Medial)</a:t>
            </a:r>
          </a:p>
        </p:txBody>
      </p:sp>
      <p:sp>
        <p:nvSpPr>
          <p:cNvPr id="857" name="Lateral/Medial"/>
          <p:cNvSpPr txBox="1"/>
          <p:nvPr/>
        </p:nvSpPr>
        <p:spPr>
          <a:xfrm>
            <a:off x="10964045" y="8324515"/>
            <a:ext cx="523724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31EC6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Lateral/Medial</a:t>
            </a:r>
          </a:p>
        </p:txBody>
      </p:sp>
      <p:sp>
        <p:nvSpPr>
          <p:cNvPr id="858" name="Line"/>
          <p:cNvSpPr/>
          <p:nvPr/>
        </p:nvSpPr>
        <p:spPr>
          <a:xfrm>
            <a:off x="8166783" y="7683736"/>
            <a:ext cx="3023733" cy="879829"/>
          </a:xfrm>
          <a:prstGeom prst="line">
            <a:avLst/>
          </a:prstGeom>
          <a:ln w="38100">
            <a:solidFill>
              <a:srgbClr val="31EC60"/>
            </a:solidFill>
            <a:headEnd type="oval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5_BoldColor">
  <a:themeElements>
    <a:clrScheme name="25_BoldColor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01BFF4"/>
      </a:accent1>
      <a:accent2>
        <a:srgbClr val="43E9CB"/>
      </a:accent2>
      <a:accent3>
        <a:srgbClr val="BC80FF"/>
      </a:accent3>
      <a:accent4>
        <a:srgbClr val="FFC618"/>
      </a:accent4>
      <a:accent5>
        <a:srgbClr val="FF4000"/>
      </a:accent5>
      <a:accent6>
        <a:srgbClr val="FF87BB"/>
      </a:accent6>
      <a:hlink>
        <a:srgbClr val="0000FF"/>
      </a:hlink>
      <a:folHlink>
        <a:srgbClr val="FF00FF"/>
      </a:folHlink>
    </a:clrScheme>
    <a:fontScheme name="25_BoldColor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5_Bold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FF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Druk Medium"/>
            <a:ea typeface="Druk Medium"/>
            <a:cs typeface="Druk Medium"/>
            <a:sym typeface="Dru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Druk Medium"/>
            <a:ea typeface="Druk Medium"/>
            <a:cs typeface="Druk Medium"/>
            <a:sym typeface="Dru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5_BoldColor">
  <a:themeElements>
    <a:clrScheme name="25_BoldColo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1BFF4"/>
      </a:accent1>
      <a:accent2>
        <a:srgbClr val="43E9CB"/>
      </a:accent2>
      <a:accent3>
        <a:srgbClr val="BC80FF"/>
      </a:accent3>
      <a:accent4>
        <a:srgbClr val="FFC618"/>
      </a:accent4>
      <a:accent5>
        <a:srgbClr val="FF4000"/>
      </a:accent5>
      <a:accent6>
        <a:srgbClr val="FF87BB"/>
      </a:accent6>
      <a:hlink>
        <a:srgbClr val="0000FF"/>
      </a:hlink>
      <a:folHlink>
        <a:srgbClr val="FF00FF"/>
      </a:folHlink>
    </a:clrScheme>
    <a:fontScheme name="25_BoldColor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5_Bold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FF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Druk Medium"/>
            <a:ea typeface="Druk Medium"/>
            <a:cs typeface="Druk Medium"/>
            <a:sym typeface="Dru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Druk Medium"/>
            <a:ea typeface="Druk Medium"/>
            <a:cs typeface="Druk Medium"/>
            <a:sym typeface="Dru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